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1730" r:id="rId2"/>
    <p:sldId id="1732" r:id="rId3"/>
    <p:sldId id="1837" r:id="rId4"/>
    <p:sldId id="1821" r:id="rId5"/>
    <p:sldId id="1838" r:id="rId6"/>
    <p:sldId id="1839" r:id="rId7"/>
    <p:sldId id="1840" r:id="rId8"/>
    <p:sldId id="1841" r:id="rId9"/>
    <p:sldId id="1842" r:id="rId10"/>
    <p:sldId id="1843" r:id="rId11"/>
    <p:sldId id="1844" r:id="rId12"/>
    <p:sldId id="1845" r:id="rId13"/>
    <p:sldId id="1846" r:id="rId14"/>
    <p:sldId id="1847" r:id="rId15"/>
    <p:sldId id="1848" r:id="rId16"/>
    <p:sldId id="1849" r:id="rId17"/>
    <p:sldId id="1850" r:id="rId18"/>
    <p:sldId id="1722" r:id="rId19"/>
    <p:sldId id="172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2DE"/>
    <a:srgbClr val="6AA8D9"/>
    <a:srgbClr val="1D8FCA"/>
    <a:srgbClr val="4A91B6"/>
    <a:srgbClr val="F2F2F2"/>
    <a:srgbClr val="F9F9F9"/>
    <a:srgbClr val="FBFBFB"/>
    <a:srgbClr val="FDFDFD"/>
    <a:srgbClr val="FFFFF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63721" autoAdjust="0"/>
  </p:normalViewPr>
  <p:slideViewPr>
    <p:cSldViewPr snapToGrid="0" showGuides="1">
      <p:cViewPr varScale="1">
        <p:scale>
          <a:sx n="73" d="100"/>
          <a:sy n="73" d="100"/>
        </p:scale>
        <p:origin x="2238" y="72"/>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FCEDD6-3C34-4371-8E79-A286124EF8A8}" type="datetimeFigureOut">
              <a:rPr lang="en-MY" smtClean="0"/>
              <a:t>24/5/2023</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MY"/>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B66FCF-8223-49A0-8AD4-07836B35FAE5}" type="datetimeFigureOut">
              <a:rPr lang="en-MY" smtClean="0"/>
              <a:t>24/5/2023</a:t>
            </a:fld>
            <a:endParaRPr lang="en-MY"/>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MY"/>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MY"/>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159666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solidFill>
                  <a:srgbClr val="000000"/>
                </a:solidFill>
                <a:latin typeface="+mn-lt"/>
              </a:rPr>
              <a:t>On the screen here, we have some examples of Neglect or Caregiver neglect.</a:t>
            </a:r>
          </a:p>
          <a:p>
            <a:pPr>
              <a:defRPr/>
            </a:pPr>
            <a:r>
              <a:rPr lang="en-US" altLang="en-US" dirty="0" smtClean="0">
                <a:solidFill>
                  <a:srgbClr val="000000"/>
                </a:solidFill>
                <a:latin typeface="+mn-lt"/>
              </a:rPr>
              <a:t>Typically neglect includes refusal or failure to provide for life necessities such as food, water, clothing, shelter, personal hygiene, medicine, or personal safety when there is a responsibility to care for the elder or adult w/ a disability.  Neglect may also include failure of a person who has fiduciary responsibilities to provide or pay for care. </a:t>
            </a:r>
          </a:p>
          <a:p>
            <a:pPr>
              <a:spcBef>
                <a:spcPct val="0"/>
              </a:spcBef>
              <a:defRPr/>
            </a:pPr>
            <a:r>
              <a:rPr lang="en-US" altLang="en-US" dirty="0" smtClean="0">
                <a:latin typeface="+mn-lt"/>
              </a:rPr>
              <a:t>One thing to point out is</a:t>
            </a:r>
            <a:r>
              <a:rPr lang="en-US" altLang="en-US" baseline="0" dirty="0" smtClean="0">
                <a:latin typeface="+mn-lt"/>
              </a:rPr>
              <a:t> that the caregiver has to have legal or contractual responsibility to provide care.</a:t>
            </a:r>
            <a:endParaRPr lang="en-US" altLang="en-US"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63666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0" u="none" dirty="0" smtClean="0">
                <a:solidFill>
                  <a:srgbClr val="000000"/>
                </a:solidFill>
                <a:latin typeface="+mn-lt"/>
                <a:cs typeface="Arial" charset="0"/>
              </a:rPr>
              <a:t>On the screen,</a:t>
            </a:r>
            <a:r>
              <a:rPr lang="en-US" altLang="en-US" b="0" u="none" baseline="0" dirty="0" smtClean="0">
                <a:solidFill>
                  <a:srgbClr val="000000"/>
                </a:solidFill>
                <a:latin typeface="+mn-lt"/>
                <a:cs typeface="Arial" charset="0"/>
              </a:rPr>
              <a:t> we have some indicators of self-neglect.  Remember, neglect is the </a:t>
            </a:r>
            <a:r>
              <a:rPr lang="en-US" altLang="en-US" dirty="0">
                <a:solidFill>
                  <a:srgbClr val="000000"/>
                </a:solidFill>
                <a:latin typeface="Times New Roman" charset="0"/>
              </a:rPr>
              <a:t>failure to provide life necessities such as food, water, clothing, shelter, personal hygiene, medicine, or personal safety.  So, when we’re looking at self-neglect, it’s about what kind of danger the vulnerable adult is placing themselves in.  To that point, self-neglect</a:t>
            </a:r>
            <a:r>
              <a:rPr lang="en-US" altLang="en-US" b="0" u="none" dirty="0" smtClean="0">
                <a:solidFill>
                  <a:srgbClr val="000000"/>
                </a:solidFill>
                <a:latin typeface="+mn-lt"/>
                <a:cs typeface="Arial" charset="0"/>
              </a:rPr>
              <a:t> excludes </a:t>
            </a:r>
            <a:r>
              <a:rPr lang="en-US" altLang="en-US" dirty="0" smtClean="0">
                <a:solidFill>
                  <a:srgbClr val="000000"/>
                </a:solidFill>
                <a:latin typeface="+mn-lt"/>
                <a:cs typeface="Arial" charset="0"/>
              </a:rPr>
              <a:t>situations in which  a mentally competent person, who understands the consequences of his/her decisions, makes a conscious and voluntary decision to engage in acts that threaten his/her health safety as a matter of personal choice.</a:t>
            </a:r>
          </a:p>
          <a:p>
            <a:pPr>
              <a:spcBef>
                <a:spcPct val="0"/>
              </a:spcBef>
              <a:defRPr/>
            </a:pPr>
            <a:endParaRPr lang="en-US" altLang="en-US" dirty="0" smtClean="0">
              <a:solidFill>
                <a:srgbClr val="000000"/>
              </a:solidFill>
              <a:latin typeface="+mn-lt"/>
              <a:cs typeface="Arial" charset="0"/>
            </a:endParaRPr>
          </a:p>
          <a:p>
            <a:pPr>
              <a:defRPr/>
            </a:pPr>
            <a:r>
              <a:rPr lang="en-US" altLang="en-US" dirty="0" smtClean="0">
                <a:solidFill>
                  <a:srgbClr val="000000"/>
                </a:solidFill>
                <a:latin typeface="+mn-lt"/>
                <a:cs typeface="Arial" charset="0"/>
              </a:rPr>
              <a:t>We must consider that the law protects the Right of Self Determination for all competent adults.  So, it is important when investigating reports of self neglect to determine the person’s mental capacity. If the self-neglect is a result of a bad decision made by a competent person, we may only be able to provide them with information on available resources. However, if the self-neglect is a result of confusion, their may be a protective service need. </a:t>
            </a:r>
          </a:p>
          <a:p>
            <a:pPr>
              <a:defRPr/>
            </a:pPr>
            <a:endParaRPr lang="en-US" altLang="en-US" dirty="0" smtClean="0">
              <a:latin typeface="+mn-lt"/>
              <a:cs typeface="Arial" charset="0"/>
            </a:endParaRPr>
          </a:p>
          <a:p>
            <a:pPr>
              <a:defRPr/>
            </a:pPr>
            <a:r>
              <a:rPr lang="en-US" altLang="en-US" dirty="0" smtClean="0">
                <a:latin typeface="+mn-lt"/>
                <a:cs typeface="Arial" charset="0"/>
              </a:rPr>
              <a:t>The determining factor is that the individual knows and understand the consequences of their decisions/actions.</a:t>
            </a:r>
            <a:endParaRPr lang="en-US" altLang="en-US" dirty="0" smtClean="0">
              <a:solidFill>
                <a:srgbClr val="000000"/>
              </a:solidFill>
              <a:latin typeface="+mn-lt"/>
              <a:cs typeface="Arial" charset="0"/>
            </a:endParaRPr>
          </a:p>
          <a:p>
            <a:pPr>
              <a:defRPr/>
            </a:pPr>
            <a:r>
              <a:rPr lang="en-US" altLang="en-US" dirty="0" smtClean="0">
                <a:solidFill>
                  <a:srgbClr val="000000"/>
                </a:solidFill>
                <a:latin typeface="+mn-lt"/>
                <a:cs typeface="Arial" charset="0"/>
              </a:rPr>
              <a:t>Example… a person lives in an upstairs apartment, unable to negotiate a path to safety- i.e. bed bound, competent and alert... knows that in case of fire, they will not be able to get out - however choose to remain in their home.  This would not be considered self neglect.</a:t>
            </a:r>
          </a:p>
          <a:p>
            <a:pPr>
              <a:spcBef>
                <a:spcPct val="0"/>
              </a:spcBef>
              <a:defRPr/>
            </a:pPr>
            <a:endParaRPr lang="en-US" altLang="en-US" dirty="0" smtClean="0">
              <a:solidFill>
                <a:srgbClr val="000000"/>
              </a:solidFill>
              <a:latin typeface="+mn-lt"/>
              <a:cs typeface="Arial" charset="0"/>
            </a:endParaRPr>
          </a:p>
          <a:p>
            <a:pPr>
              <a:defRPr/>
            </a:pPr>
            <a:r>
              <a:rPr lang="en-US" altLang="en-US" dirty="0" smtClean="0">
                <a:latin typeface="+mn-lt"/>
                <a:cs typeface="Arial" charset="0"/>
              </a:rPr>
              <a:t>You may ask yourself</a:t>
            </a:r>
            <a:r>
              <a:rPr lang="en-US" altLang="en-US" baseline="0" dirty="0" smtClean="0">
                <a:latin typeface="+mn-lt"/>
                <a:cs typeface="Arial" charset="0"/>
              </a:rPr>
              <a:t>: </a:t>
            </a:r>
            <a:r>
              <a:rPr lang="en-US" altLang="en-US" dirty="0" smtClean="0">
                <a:latin typeface="+mn-lt"/>
                <a:cs typeface="Arial" charset="0"/>
              </a:rPr>
              <a:t>Why do seniors self neglect?  </a:t>
            </a:r>
          </a:p>
          <a:p>
            <a:pPr>
              <a:buFontTx/>
              <a:buChar char="•"/>
              <a:defRPr/>
            </a:pPr>
            <a:r>
              <a:rPr lang="en-US" altLang="en-US" dirty="0" smtClean="0">
                <a:latin typeface="+mn-lt"/>
                <a:cs typeface="Arial" charset="0"/>
              </a:rPr>
              <a:t>  They don’t know the extent of services available</a:t>
            </a:r>
          </a:p>
          <a:p>
            <a:pPr>
              <a:buFontTx/>
              <a:buChar char="•"/>
              <a:defRPr/>
            </a:pPr>
            <a:r>
              <a:rPr lang="en-US" altLang="en-US" dirty="0" smtClean="0">
                <a:latin typeface="+mn-lt"/>
                <a:cs typeface="Arial" charset="0"/>
              </a:rPr>
              <a:t>  Don’t seek assistance because they are afraid of losing their autonomy.  </a:t>
            </a:r>
          </a:p>
          <a:p>
            <a:pPr>
              <a:buFontTx/>
              <a:buChar char="•"/>
              <a:defRPr/>
            </a:pPr>
            <a:r>
              <a:rPr lang="en-US" altLang="en-US" dirty="0" smtClean="0">
                <a:latin typeface="+mn-lt"/>
                <a:cs typeface="Arial" charset="0"/>
              </a:rPr>
              <a:t>  Afraid to ask for help as that might draw attention to the fact that they are having trouble</a:t>
            </a:r>
          </a:p>
          <a:p>
            <a:pPr>
              <a:buFontTx/>
              <a:buChar char="•"/>
              <a:defRPr/>
            </a:pPr>
            <a:r>
              <a:rPr lang="en-US" altLang="en-US" dirty="0" smtClean="0">
                <a:latin typeface="+mn-lt"/>
                <a:cs typeface="Arial" charset="0"/>
              </a:rPr>
              <a:t>  Some seniors’ mental abilities begin to deteriorate which prevents them from even recognizing the fact they cannot care for themselves.</a:t>
            </a:r>
          </a:p>
          <a:p>
            <a:pPr>
              <a:buFontTx/>
              <a:buChar char="•"/>
              <a:defRPr/>
            </a:pPr>
            <a:r>
              <a:rPr lang="en-US" altLang="en-US" dirty="0" smtClean="0">
                <a:latin typeface="+mn-lt"/>
                <a:cs typeface="Arial" charset="0"/>
              </a:rPr>
              <a:t>  Not easy to admit that we can no longer care for ourselves    </a:t>
            </a:r>
          </a:p>
          <a:p>
            <a:pPr>
              <a:spcBef>
                <a:spcPct val="0"/>
              </a:spcBef>
              <a:defRPr/>
            </a:pPr>
            <a:endParaRPr lang="en-US" altLang="en-US" dirty="0" smtClean="0">
              <a:latin typeface="+mn-lt"/>
              <a:cs typeface="Arial" charset="0"/>
            </a:endParaRPr>
          </a:p>
          <a:p>
            <a:pPr>
              <a:spcBef>
                <a:spcPct val="0"/>
              </a:spcBef>
              <a:buFont typeface="Wingdings" pitchFamily="2" charset="2"/>
              <a:buNone/>
              <a:defRPr/>
            </a:pPr>
            <a:r>
              <a:rPr lang="en-US" altLang="en-US" dirty="0" smtClean="0">
                <a:solidFill>
                  <a:srgbClr val="000000"/>
                </a:solidFill>
                <a:latin typeface="+mn-lt"/>
                <a:cs typeface="Arial" charset="0"/>
              </a:rPr>
              <a:t>Most times, self neglect goes unnoticed until health or building codes are violated.  By this time, the self neglect has gotten to the point of significant deterioration in the person’s health. </a:t>
            </a:r>
          </a:p>
        </p:txBody>
      </p:sp>
      <p:sp>
        <p:nvSpPr>
          <p:cNvPr id="4" name="Slide Number Placeholder 3"/>
          <p:cNvSpPr>
            <a:spLocks noGrp="1"/>
          </p:cNvSpPr>
          <p:nvPr>
            <p:ph type="sldNum" sz="quarter" idx="10"/>
          </p:nvPr>
        </p:nvSpPr>
        <p:spPr/>
        <p:txBody>
          <a:bodyPr/>
          <a:lstStyle/>
          <a:p>
            <a:fld id="{D3F6CAA8-8B9F-4696-96C3-CF58CA8A4623}" type="slidenum">
              <a:rPr lang="en-MY" smtClean="0"/>
              <a:t>11</a:t>
            </a:fld>
            <a:endParaRPr lang="en-MY"/>
          </a:p>
        </p:txBody>
      </p:sp>
    </p:spTree>
    <p:extLst>
      <p:ext uri="{BB962C8B-B14F-4D97-AF65-F5344CB8AC3E}">
        <p14:creationId xmlns:p14="http://schemas.microsoft.com/office/powerpoint/2010/main" val="53025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rPr>
              <a:t>Next up, Financial Exploitation:</a:t>
            </a:r>
          </a:p>
          <a:p>
            <a:pPr>
              <a:defRPr/>
            </a:pPr>
            <a:r>
              <a:rPr lang="en-US" dirty="0">
                <a:solidFill>
                  <a:srgbClr val="000000"/>
                </a:solidFill>
              </a:rPr>
              <a:t>Most people think of telemarketing, contractor fraud, or investment scams when they hear the words “Financial Exploitation” HOWEVER…We find that exploitation is often committed by a person who is in a position of trust. So here are a few things to look for….</a:t>
            </a:r>
          </a:p>
          <a:p>
            <a:pPr marL="234897" indent="-234897">
              <a:buFont typeface="+mj-lt"/>
              <a:buAutoNum type="arabicPeriod"/>
              <a:defRPr/>
            </a:pPr>
            <a:r>
              <a:rPr lang="en-US" u="sng" dirty="0">
                <a:solidFill>
                  <a:srgbClr val="000000"/>
                </a:solidFill>
              </a:rPr>
              <a:t>Sudden change in banking practices</a:t>
            </a:r>
            <a:r>
              <a:rPr lang="en-US" dirty="0">
                <a:solidFill>
                  <a:srgbClr val="000000"/>
                </a:solidFill>
              </a:rPr>
              <a:t>…numerous checks written to cash, ATM usage by a homebound person, more frequent cash withdrawals beyond the person’s normal routine.</a:t>
            </a:r>
          </a:p>
          <a:p>
            <a:pPr marL="234897" indent="-234897" defTabSz="931774" eaLnBrk="0" fontAlgn="base" hangingPunct="0">
              <a:buFont typeface="+mj-lt"/>
              <a:buAutoNum type="arabicPeriod"/>
              <a:defRPr/>
            </a:pPr>
            <a:r>
              <a:rPr lang="en-US" u="sng" dirty="0">
                <a:solidFill>
                  <a:srgbClr val="000000"/>
                </a:solidFill>
              </a:rPr>
              <a:t>Unable to explain finances</a:t>
            </a:r>
            <a:r>
              <a:rPr lang="en-US" dirty="0">
                <a:solidFill>
                  <a:srgbClr val="000000"/>
                </a:solidFill>
              </a:rPr>
              <a:t>/expenditures…no memory of signing documents…make loans to others w/no arrangements for repayment</a:t>
            </a:r>
          </a:p>
          <a:p>
            <a:pPr marL="234897" indent="-234897">
              <a:buFont typeface="+mj-lt"/>
              <a:buAutoNum type="arabicPeriod"/>
              <a:defRPr/>
            </a:pPr>
            <a:r>
              <a:rPr lang="en-US" u="sng" dirty="0">
                <a:solidFill>
                  <a:srgbClr val="000000"/>
                </a:solidFill>
              </a:rPr>
              <a:t>Caregiver’s behavior</a:t>
            </a:r>
            <a:r>
              <a:rPr lang="en-US" dirty="0">
                <a:solidFill>
                  <a:srgbClr val="000000"/>
                </a:solidFill>
              </a:rPr>
              <a:t>…asking more financial questions than care questions or making large purchases that don’t benefit the senior or adult with a disability  EX: Son using mom’s money to purchase himself a new truck, saying this is needed to transport mom to her Dr. appointments.</a:t>
            </a:r>
          </a:p>
          <a:p>
            <a:pPr marL="234897" indent="-234897">
              <a:buFont typeface="+mj-lt"/>
              <a:buAutoNum type="arabicPeriod"/>
              <a:defRPr/>
            </a:pPr>
            <a:r>
              <a:rPr lang="en-US" u="sng" dirty="0">
                <a:solidFill>
                  <a:srgbClr val="000000"/>
                </a:solidFill>
              </a:rPr>
              <a:t>Misuse of a Power of Attorney</a:t>
            </a:r>
            <a:r>
              <a:rPr lang="en-US" dirty="0">
                <a:solidFill>
                  <a:srgbClr val="000000"/>
                </a:solidFill>
              </a:rPr>
              <a:t> (POA)…a POA can be a  convenient legal means to plan for the future but can be misused as there is little accountability or oversight. </a:t>
            </a:r>
            <a:r>
              <a:rPr lang="en-US" dirty="0"/>
              <a:t>MO law sets forth fiduciary responsibilities of the POA (</a:t>
            </a:r>
            <a:r>
              <a:rPr lang="en-US" i="1" dirty="0"/>
              <a:t>404.714-717, </a:t>
            </a:r>
            <a:r>
              <a:rPr lang="en-US" i="1" dirty="0" err="1"/>
              <a:t>RSMo</a:t>
            </a:r>
            <a:r>
              <a:rPr lang="en-US" i="1" dirty="0"/>
              <a:t>) </a:t>
            </a:r>
            <a:r>
              <a:rPr lang="en-US" dirty="0"/>
              <a:t>and says the agent must act in the best interests of the principal.</a:t>
            </a: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It’s important to note that Exploitation is not just the amount of money that is taken, but the impact it has on the victim.</a:t>
            </a:r>
          </a:p>
        </p:txBody>
      </p:sp>
      <p:sp>
        <p:nvSpPr>
          <p:cNvPr id="4" name="Slide Number Placeholder 3"/>
          <p:cNvSpPr>
            <a:spLocks noGrp="1"/>
          </p:cNvSpPr>
          <p:nvPr>
            <p:ph type="sldNum" sz="quarter" idx="10"/>
          </p:nvPr>
        </p:nvSpPr>
        <p:spPr/>
        <p:txBody>
          <a:bodyPr/>
          <a:lstStyle/>
          <a:p>
            <a:fld id="{D3F6CAA8-8B9F-4696-96C3-CF58CA8A4623}" type="slidenum">
              <a:rPr lang="en-MY" smtClean="0"/>
              <a:t>12</a:t>
            </a:fld>
            <a:endParaRPr lang="en-MY"/>
          </a:p>
        </p:txBody>
      </p:sp>
    </p:spTree>
    <p:extLst>
      <p:ext uri="{BB962C8B-B14F-4D97-AF65-F5344CB8AC3E}">
        <p14:creationId xmlns:p14="http://schemas.microsoft.com/office/powerpoint/2010/main" val="156019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ltLang="en-US" dirty="0" smtClean="0">
                <a:latin typeface="Arial" panose="020B0604020202020204" pitchFamily="34" charset="0"/>
                <a:cs typeface="Arial" panose="020B0604020202020204" pitchFamily="34" charset="0"/>
              </a:rPr>
              <a:t>Here’s a breakdown of the types and percentage</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of allegations we receive:</a:t>
            </a:r>
            <a:endParaRPr lang="en-US" altLang="en-US" dirty="0" smtClean="0">
              <a:latin typeface="Times New Roman" panose="02020603050405020304" pitchFamily="18" charset="0"/>
            </a:endParaRPr>
          </a:p>
          <a:p>
            <a:r>
              <a:rPr lang="en-US" altLang="en-US" dirty="0" smtClean="0">
                <a:latin typeface="Arial" panose="020B0604020202020204" pitchFamily="34" charset="0"/>
                <a:cs typeface="Arial" panose="020B0604020202020204" pitchFamily="34" charset="0"/>
              </a:rPr>
              <a:t>As you can see, the vast</a:t>
            </a:r>
            <a:r>
              <a:rPr lang="en-US" altLang="en-US" baseline="0" dirty="0" smtClean="0">
                <a:latin typeface="Arial" panose="020B0604020202020204" pitchFamily="34" charset="0"/>
                <a:cs typeface="Arial" panose="020B0604020202020204" pitchFamily="34" charset="0"/>
              </a:rPr>
              <a:t> majority of reports we receive  are related to </a:t>
            </a:r>
            <a:r>
              <a:rPr lang="en-US" altLang="en-US" dirty="0" smtClean="0">
                <a:latin typeface="Arial" panose="020B0604020202020204" pitchFamily="34" charset="0"/>
                <a:cs typeface="Arial" panose="020B0604020202020204" pitchFamily="34" charset="0"/>
              </a:rPr>
              <a:t>Self-Neglect… followed by Financial Exploitation.</a:t>
            </a:r>
            <a:endParaRPr lang="en-US" altLang="en-US"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We receive</a:t>
            </a:r>
            <a:r>
              <a:rPr lang="en-US" altLang="en-US" baseline="0" dirty="0" smtClean="0">
                <a:latin typeface="Arial" panose="020B0604020202020204" pitchFamily="34" charset="0"/>
                <a:cs typeface="Arial" panose="020B0604020202020204" pitchFamily="34" charset="0"/>
              </a:rPr>
              <a:t> a total of about 30,000 reports each year.</a:t>
            </a:r>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Average victim : Female, average age is approximately 66, white, lives alone</a:t>
            </a:r>
          </a:p>
          <a:p>
            <a:r>
              <a:rPr lang="en-US" altLang="en-US" dirty="0" smtClean="0">
                <a:latin typeface="Arial" panose="020B0604020202020204" pitchFamily="34" charset="0"/>
                <a:cs typeface="Arial" panose="020B0604020202020204" pitchFamily="34" charset="0"/>
              </a:rPr>
              <a:t>Average Alleged Perpetrator:  Female,</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average age is approximately 51, white, typical relationship of adult child.</a:t>
            </a:r>
          </a:p>
        </p:txBody>
      </p:sp>
      <p:sp>
        <p:nvSpPr>
          <p:cNvPr id="4" name="Slide Number Placeholder 3"/>
          <p:cNvSpPr>
            <a:spLocks noGrp="1"/>
          </p:cNvSpPr>
          <p:nvPr>
            <p:ph type="sldNum" sz="quarter" idx="10"/>
          </p:nvPr>
        </p:nvSpPr>
        <p:spPr/>
        <p:txBody>
          <a:bodyPr/>
          <a:lstStyle/>
          <a:p>
            <a:fld id="{D3F6CAA8-8B9F-4696-96C3-CF58CA8A4623}" type="slidenum">
              <a:rPr lang="en-MY" smtClean="0"/>
              <a:t>13</a:t>
            </a:fld>
            <a:endParaRPr lang="en-MY"/>
          </a:p>
        </p:txBody>
      </p:sp>
    </p:spTree>
    <p:extLst>
      <p:ext uri="{BB962C8B-B14F-4D97-AF65-F5344CB8AC3E}">
        <p14:creationId xmlns:p14="http://schemas.microsoft.com/office/powerpoint/2010/main" val="201776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solidFill>
                  <a:srgbClr val="000000"/>
                </a:solidFill>
                <a:latin typeface="Arial" panose="020B0604020202020204" pitchFamily="34" charset="0"/>
                <a:cs typeface="Arial" panose="020B0604020202020204" pitchFamily="34" charset="0"/>
              </a:rPr>
              <a:t>Initiated within 24-48 hours from receipt of the hotline call at CRU.  Normally, this includes a call to the Reporter</a:t>
            </a:r>
            <a:r>
              <a:rPr lang="en-US" altLang="en-US" baseline="0" dirty="0" smtClean="0">
                <a:solidFill>
                  <a:srgbClr val="000000"/>
                </a:solidFill>
                <a:latin typeface="Arial" panose="020B0604020202020204" pitchFamily="34" charset="0"/>
                <a:cs typeface="Arial" panose="020B0604020202020204" pitchFamily="34" charset="0"/>
              </a:rPr>
              <a:t> to gather any additional information.  </a:t>
            </a:r>
            <a:endParaRPr lang="en-US" altLang="en-US" dirty="0" smtClean="0">
              <a:solidFill>
                <a:srgbClr val="000000"/>
              </a:solidFill>
              <a:latin typeface="Arial" panose="020B0604020202020204" pitchFamily="34" charset="0"/>
              <a:cs typeface="Arial" panose="020B0604020202020204" pitchFamily="34" charset="0"/>
            </a:endParaRPr>
          </a:p>
          <a:p>
            <a:pPr eaLnBrk="1" hangingPunct="1">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dirty="0" smtClean="0">
                <a:solidFill>
                  <a:srgbClr val="000000"/>
                </a:solidFill>
                <a:latin typeface="Arial" panose="020B0604020202020204" pitchFamily="34" charset="0"/>
                <a:cs typeface="Arial" panose="020B0604020202020204" pitchFamily="34" charset="0"/>
              </a:rPr>
              <a:t>Classifications and response time frames of reports depend on the degree of imminent harm or potential for harm to the Client.</a:t>
            </a:r>
          </a:p>
          <a:p>
            <a:pPr eaLnBrk="1" hangingPunct="1">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dirty="0" smtClean="0">
                <a:solidFill>
                  <a:srgbClr val="000000"/>
                </a:solidFill>
                <a:latin typeface="Times New Roman" panose="02020603050405020304" pitchFamily="18" charset="0"/>
              </a:rPr>
              <a:t>Depending on the situation , we will try to make contact with the reporter, see the victim, interview AP (if any) and interview witness.  At this point we would provide intervention/ support/ and make the victim aware of available options.</a:t>
            </a:r>
          </a:p>
          <a:p>
            <a:pPr eaLnBrk="1" hangingPunct="1"/>
            <a:endParaRPr lang="en-US" altLang="en-US" dirty="0" smtClean="0">
              <a:solidFill>
                <a:srgbClr val="000000"/>
              </a:solidFill>
              <a:latin typeface="Times New Roman" panose="02020603050405020304" pitchFamily="18" charset="0"/>
            </a:endParaRPr>
          </a:p>
          <a:p>
            <a:pPr eaLnBrk="1" hangingPunct="1"/>
            <a:r>
              <a:rPr lang="en-US" altLang="en-US" dirty="0" smtClean="0">
                <a:solidFill>
                  <a:srgbClr val="000000"/>
                </a:solidFill>
                <a:latin typeface="Times New Roman" panose="02020603050405020304" pitchFamily="18" charset="0"/>
              </a:rPr>
              <a:t>The investigation may include contacting other resources such as law enforcement, DMH, Public Administrators, doctors, banks, utility companies, etc.  to gather information or to request assistance.</a:t>
            </a:r>
          </a:p>
          <a:p>
            <a:pPr eaLnBrk="1" hangingPunct="1"/>
            <a:endParaRPr lang="en-US" altLang="en-US" dirty="0" smtClean="0">
              <a:solidFill>
                <a:srgbClr val="000000"/>
              </a:solidFill>
              <a:latin typeface="Times New Roman" panose="02020603050405020304" pitchFamily="18" charset="0"/>
            </a:endParaRPr>
          </a:p>
          <a:p>
            <a:pPr eaLnBrk="1" hangingPunct="1"/>
            <a:r>
              <a:rPr lang="en-US" altLang="en-US" dirty="0" smtClean="0">
                <a:solidFill>
                  <a:srgbClr val="000000"/>
                </a:solidFill>
                <a:latin typeface="Times New Roman" panose="02020603050405020304" pitchFamily="18" charset="0"/>
              </a:rPr>
              <a:t>Our Workers have 60 days to conclude an investigation.  </a:t>
            </a:r>
          </a:p>
          <a:p>
            <a:pPr eaLnBrk="1" hangingPunct="1">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F6CAA8-8B9F-4696-96C3-CF58CA8A4623}" type="slidenum">
              <a:rPr lang="en-MY" smtClean="0"/>
              <a:t>14</a:t>
            </a:fld>
            <a:endParaRPr lang="en-MY"/>
          </a:p>
        </p:txBody>
      </p:sp>
    </p:spTree>
    <p:extLst>
      <p:ext uri="{BB962C8B-B14F-4D97-AF65-F5344CB8AC3E}">
        <p14:creationId xmlns:p14="http://schemas.microsoft.com/office/powerpoint/2010/main" val="338126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ltLang="en-US" dirty="0" smtClean="0">
                <a:latin typeface="Arial" panose="020B0604020202020204" pitchFamily="34" charset="0"/>
                <a:cs typeface="Arial" panose="020B0604020202020204" pitchFamily="34" charset="0"/>
              </a:rPr>
              <a:t>Clients</a:t>
            </a:r>
            <a:r>
              <a:rPr lang="en-US" altLang="en-US" baseline="0" dirty="0" smtClean="0">
                <a:latin typeface="Arial" panose="020B0604020202020204" pitchFamily="34" charset="0"/>
                <a:cs typeface="Arial" panose="020B0604020202020204" pitchFamily="34" charset="0"/>
              </a:rPr>
              <a:t> have rights in regards to Adult Protective Services.</a:t>
            </a:r>
            <a:endParaRPr lang="en-US" altLang="en-US" dirty="0" smtClean="0">
              <a:latin typeface="Arial" panose="020B0604020202020204" pitchFamily="34" charset="0"/>
              <a:cs typeface="Arial" panose="020B0604020202020204" pitchFamily="34" charset="0"/>
            </a:endParaRPr>
          </a:p>
          <a:p>
            <a:pPr defTabSz="931774" eaLnBrk="0" fontAlgn="base" hangingPunct="0">
              <a:spcBef>
                <a:spcPct val="30000"/>
              </a:spcBef>
              <a:spcAft>
                <a:spcPct val="0"/>
              </a:spcAft>
              <a:defRPr/>
            </a:pPr>
            <a:r>
              <a:rPr lang="en-US" altLang="en-US" dirty="0" smtClean="0">
                <a:latin typeface="Arial" panose="020B0604020202020204" pitchFamily="34" charset="0"/>
                <a:cs typeface="Arial" panose="020B0604020202020204" pitchFamily="34" charset="0"/>
              </a:rPr>
              <a:t>First off, all reports are confidential and only accessible by the Adult</a:t>
            </a:r>
            <a:r>
              <a:rPr lang="en-US" altLang="en-US" baseline="0" dirty="0" smtClean="0">
                <a:latin typeface="Arial" panose="020B0604020202020204" pitchFamily="34" charset="0"/>
                <a:cs typeface="Arial" panose="020B0604020202020204" pitchFamily="34" charset="0"/>
              </a:rPr>
              <a:t> Victim or an authorized representative.  Reporter information is strictly confidential and redacted if the case is ever released.</a:t>
            </a:r>
          </a:p>
          <a:p>
            <a:pPr defTabSz="931774" eaLnBrk="0" fontAlgn="base" hangingPunct="0">
              <a:spcBef>
                <a:spcPct val="30000"/>
              </a:spcBef>
              <a:spcAft>
                <a:spcPct val="0"/>
              </a:spcAft>
              <a:defRPr/>
            </a:pPr>
            <a:r>
              <a:rPr lang="en-US" altLang="en-US" baseline="0" dirty="0" smtClean="0">
                <a:latin typeface="Arial" panose="020B0604020202020204" pitchFamily="34" charset="0"/>
                <a:cs typeface="Arial" panose="020B0604020202020204" pitchFamily="34" charset="0"/>
              </a:rPr>
              <a:t>And then…</a:t>
            </a:r>
          </a:p>
          <a:p>
            <a:pPr defTabSz="931774" eaLnBrk="0" fontAlgn="base" hangingPunct="0">
              <a:spcBef>
                <a:spcPct val="30000"/>
              </a:spcBef>
              <a:spcAft>
                <a:spcPct val="0"/>
              </a:spcAft>
              <a:defRPr/>
            </a:pPr>
            <a:r>
              <a:rPr lang="en-US" altLang="en-US" dirty="0" smtClean="0">
                <a:latin typeface="Arial" panose="020B0604020202020204" pitchFamily="34" charset="0"/>
                <a:cs typeface="Arial" panose="020B0604020202020204" pitchFamily="34" charset="0"/>
              </a:rPr>
              <a:t>Obtaining a balance between providing protective services and respecting a client’s rights is a difficult but very important part of what we do.  A competent</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client always has the right to refuse</a:t>
            </a:r>
            <a:r>
              <a:rPr lang="en-US" altLang="en-US" baseline="0" dirty="0" smtClean="0">
                <a:latin typeface="Arial" panose="020B0604020202020204" pitchFamily="34" charset="0"/>
                <a:cs typeface="Arial" panose="020B0604020202020204" pitchFamily="34" charset="0"/>
              </a:rPr>
              <a:t> services or assistance.</a:t>
            </a:r>
            <a:endParaRPr lang="en-US"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F6CAA8-8B9F-4696-96C3-CF58CA8A4623}" type="slidenum">
              <a:rPr lang="en-MY" smtClean="0"/>
              <a:t>15</a:t>
            </a:fld>
            <a:endParaRPr lang="en-MY"/>
          </a:p>
        </p:txBody>
      </p:sp>
    </p:spTree>
    <p:extLst>
      <p:ext uri="{BB962C8B-B14F-4D97-AF65-F5344CB8AC3E}">
        <p14:creationId xmlns:p14="http://schemas.microsoft.com/office/powerpoint/2010/main" val="159845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6CAA8-8B9F-4696-96C3-CF58CA8A4623}" type="slidenum">
              <a:rPr lang="en-MY" smtClean="0"/>
              <a:t>16</a:t>
            </a:fld>
            <a:endParaRPr lang="en-MY"/>
          </a:p>
        </p:txBody>
      </p:sp>
    </p:spTree>
    <p:extLst>
      <p:ext uri="{BB962C8B-B14F-4D97-AF65-F5344CB8AC3E}">
        <p14:creationId xmlns:p14="http://schemas.microsoft.com/office/powerpoint/2010/main" val="195478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solidFill>
                  <a:schemeClr val="bg2">
                    <a:lumMod val="50000"/>
                  </a:schemeClr>
                </a:solidFill>
              </a:rPr>
              <a:t>We need your help!</a:t>
            </a:r>
          </a:p>
          <a:p>
            <a:pPr lvl="1">
              <a:defRPr/>
            </a:pPr>
            <a:r>
              <a:rPr lang="en-US" altLang="en-US" dirty="0">
                <a:solidFill>
                  <a:schemeClr val="bg2">
                    <a:lumMod val="50000"/>
                  </a:schemeClr>
                </a:solidFill>
              </a:rPr>
              <a:t>Know the indicators of abuse, neglect and exploitation</a:t>
            </a:r>
          </a:p>
          <a:p>
            <a:pPr lvl="1">
              <a:defRPr/>
            </a:pPr>
            <a:r>
              <a:rPr lang="en-US" altLang="en-US" dirty="0">
                <a:solidFill>
                  <a:schemeClr val="bg2">
                    <a:lumMod val="50000"/>
                  </a:schemeClr>
                </a:solidFill>
              </a:rPr>
              <a:t>Call or submit a report if you suspect it is happening to an </a:t>
            </a:r>
            <a:r>
              <a:rPr lang="en-US" altLang="en-US" dirty="0" smtClean="0">
                <a:solidFill>
                  <a:schemeClr val="bg2">
                    <a:lumMod val="50000"/>
                  </a:schemeClr>
                </a:solidFill>
              </a:rPr>
              <a:t>elderly or disabled adult.</a:t>
            </a:r>
            <a:endParaRPr lang="en-US" altLang="en-US" dirty="0">
              <a:solidFill>
                <a:schemeClr val="bg2">
                  <a:lumMod val="50000"/>
                </a:schemeClr>
              </a:solidFill>
            </a:endParaRPr>
          </a:p>
          <a:p>
            <a:pPr lvl="1">
              <a:defRPr/>
            </a:pPr>
            <a:endParaRPr lang="en-US" altLang="en-US" dirty="0">
              <a:solidFill>
                <a:schemeClr val="bg2">
                  <a:lumMod val="50000"/>
                </a:schemeClr>
              </a:solidFill>
            </a:endParaRPr>
          </a:p>
          <a:p>
            <a:pPr lvl="1">
              <a:defRPr/>
            </a:pPr>
            <a:r>
              <a:rPr lang="en-US" altLang="en-US" dirty="0">
                <a:solidFill>
                  <a:schemeClr val="bg2">
                    <a:lumMod val="50000"/>
                  </a:schemeClr>
                </a:solidFill>
              </a:rPr>
              <a:t>We ask that Mandated Reporters use our Online Reporting method to free up phone lines.</a:t>
            </a:r>
          </a:p>
        </p:txBody>
      </p:sp>
      <p:sp>
        <p:nvSpPr>
          <p:cNvPr id="4" name="Slide Number Placeholder 3"/>
          <p:cNvSpPr>
            <a:spLocks noGrp="1"/>
          </p:cNvSpPr>
          <p:nvPr>
            <p:ph type="sldNum" sz="quarter" idx="10"/>
          </p:nvPr>
        </p:nvSpPr>
        <p:spPr/>
        <p:txBody>
          <a:bodyPr/>
          <a:lstStyle/>
          <a:p>
            <a:fld id="{D3F6CAA8-8B9F-4696-96C3-CF58CA8A4623}" type="slidenum">
              <a:rPr lang="en-MY" smtClean="0"/>
              <a:t>17</a:t>
            </a:fld>
            <a:endParaRPr lang="en-MY"/>
          </a:p>
        </p:txBody>
      </p:sp>
    </p:spTree>
    <p:extLst>
      <p:ext uri="{BB962C8B-B14F-4D97-AF65-F5344CB8AC3E}">
        <p14:creationId xmlns:p14="http://schemas.microsoft.com/office/powerpoint/2010/main" val="255134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6CAA8-8B9F-4696-96C3-CF58CA8A4623}" type="slidenum">
              <a:rPr lang="en-MY" smtClean="0"/>
              <a:t>18</a:t>
            </a:fld>
            <a:endParaRPr lang="en-MY"/>
          </a:p>
        </p:txBody>
      </p:sp>
    </p:spTree>
    <p:extLst>
      <p:ext uri="{BB962C8B-B14F-4D97-AF65-F5344CB8AC3E}">
        <p14:creationId xmlns:p14="http://schemas.microsoft.com/office/powerpoint/2010/main" val="82799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6CAA8-8B9F-4696-96C3-CF58CA8A4623}" type="slidenum">
              <a:rPr lang="en-MY" smtClean="0"/>
              <a:t>19</a:t>
            </a:fld>
            <a:endParaRPr lang="en-MY"/>
          </a:p>
        </p:txBody>
      </p:sp>
    </p:spTree>
    <p:extLst>
      <p:ext uri="{BB962C8B-B14F-4D97-AF65-F5344CB8AC3E}">
        <p14:creationId xmlns:p14="http://schemas.microsoft.com/office/powerpoint/2010/main" val="122454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53100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355998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rPr>
              <a:t>Missouri Adult Protective Services exists to </a:t>
            </a:r>
            <a:r>
              <a:rPr lang="en-US" dirty="0">
                <a:solidFill>
                  <a:schemeClr val="tx2">
                    <a:lumMod val="50000"/>
                  </a:schemeClr>
                </a:solidFill>
              </a:rPr>
              <a:t>promote safety, independence, and quality-of-life for vulnerable adults who are being abused, or are in danger of being abused, neglected by self or others, or financially exploited, and who are unable to protect themselves.</a:t>
            </a:r>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We are statutorily mandated to investigate reports of abuse, neglect, and exploitation.</a:t>
            </a:r>
            <a:r>
              <a:rPr lang="en-US" dirty="0">
                <a:solidFill>
                  <a:schemeClr val="tx2">
                    <a:lumMod val="50000"/>
                  </a:schemeClr>
                </a:solidFill>
                <a:latin typeface="Times New Roman" charset="0"/>
              </a:rPr>
              <a:t>  And if that abuse, neglect, or exploitation rises to the level of a crime, we pursue justice through the criminal justice system with the support of law enforcement and local prosecutors.</a:t>
            </a:r>
          </a:p>
          <a:p>
            <a:endParaRPr lang="en-US" dirty="0">
              <a:solidFill>
                <a:schemeClr val="tx2">
                  <a:lumMod val="50000"/>
                </a:schemeClr>
              </a:solidFill>
              <a:latin typeface="Times New Roman" charset="0"/>
            </a:endParaRPr>
          </a:p>
          <a:p>
            <a:r>
              <a:rPr lang="en-US" dirty="0">
                <a:solidFill>
                  <a:schemeClr val="tx2">
                    <a:lumMod val="50000"/>
                  </a:schemeClr>
                </a:solidFill>
                <a:latin typeface="Times New Roman" charset="0"/>
              </a:rPr>
              <a:t>We provide support services to help victims get past an abusive, neglectful, or exploitative situation.</a:t>
            </a:r>
          </a:p>
          <a:p>
            <a:endParaRPr lang="en-US" dirty="0">
              <a:solidFill>
                <a:schemeClr val="tx2">
                  <a:lumMod val="50000"/>
                </a:schemeClr>
              </a:solidFill>
              <a:latin typeface="Times New Roman" charset="0"/>
            </a:endParaRPr>
          </a:p>
          <a:p>
            <a:r>
              <a:rPr lang="en-US" dirty="0">
                <a:solidFill>
                  <a:schemeClr val="tx2">
                    <a:lumMod val="50000"/>
                  </a:schemeClr>
                </a:solidFill>
                <a:latin typeface="Times New Roman" charset="0"/>
              </a:rPr>
              <a:t>We empower clients and help them to ensure they can live safely in the least restrictive environment for them.</a:t>
            </a:r>
            <a:endParaRPr 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254949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rPr>
              <a:t>[start at the top of the slide]</a:t>
            </a:r>
          </a:p>
          <a:p>
            <a:r>
              <a:rPr lang="en-US" altLang="en-US" dirty="0" smtClean="0">
                <a:latin typeface="Times New Roman" panose="02020603050405020304" pitchFamily="18" charset="0"/>
              </a:rPr>
              <a:t>I’d like to note that the part after the second ellipse is very difficult to establish because it’s so subjective.  As a result, we reject very few reports based on that part of the statutory</a:t>
            </a:r>
            <a:r>
              <a:rPr lang="en-US" altLang="en-US" baseline="0" dirty="0" smtClean="0">
                <a:latin typeface="Times New Roman" panose="02020603050405020304" pitchFamily="18" charset="0"/>
              </a:rPr>
              <a:t> </a:t>
            </a:r>
            <a:r>
              <a:rPr lang="en-US" altLang="en-US" dirty="0" smtClean="0">
                <a:latin typeface="Times New Roman" panose="02020603050405020304" pitchFamily="18" charset="0"/>
              </a:rPr>
              <a:t>language.</a:t>
            </a:r>
          </a:p>
        </p:txBody>
      </p:sp>
      <p:sp>
        <p:nvSpPr>
          <p:cNvPr id="4" name="Slide Number Placeholder 3"/>
          <p:cNvSpPr>
            <a:spLocks noGrp="1"/>
          </p:cNvSpPr>
          <p:nvPr>
            <p:ph type="sldNum" sz="quarter" idx="10"/>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423367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rPr>
              <a:t>Upon receipt</a:t>
            </a:r>
            <a:r>
              <a:rPr lang="en-US" altLang="en-US" baseline="0" dirty="0" smtClean="0">
                <a:latin typeface="Times New Roman" panose="02020603050405020304" pitchFamily="18" charset="0"/>
              </a:rPr>
              <a:t> of a report…</a:t>
            </a:r>
          </a:p>
          <a:p>
            <a:r>
              <a:rPr lang="en-US" dirty="0">
                <a:latin typeface="Times New Roman" charset="0"/>
              </a:rPr>
              <a:t>…The Department is responsible for making a prompt and thorough investigation to determine whether or not an eligible adult is facing a likelihood of serious physical harm and is in need of protective services.</a:t>
            </a:r>
          </a:p>
          <a:p>
            <a:r>
              <a:rPr lang="en-US" dirty="0">
                <a:latin typeface="Times New Roman" charset="0"/>
              </a:rPr>
              <a:t>If it’s determined that the client is at risk for future harm or </a:t>
            </a:r>
            <a:r>
              <a:rPr lang="en-US" dirty="0" smtClean="0">
                <a:latin typeface="Times New Roman" charset="0"/>
              </a:rPr>
              <a:t>has endured </a:t>
            </a:r>
            <a:r>
              <a:rPr lang="en-US" dirty="0">
                <a:latin typeface="Times New Roman" charset="0"/>
              </a:rPr>
              <a:t>harm and needs protective services, APS is required to do the following… </a:t>
            </a:r>
          </a:p>
          <a:p>
            <a:r>
              <a:rPr lang="en-US" altLang="en-US" dirty="0" smtClean="0">
                <a:latin typeface="Times New Roman" panose="02020603050405020304" pitchFamily="18" charset="0"/>
              </a:rPr>
              <a:t>1&gt; Evaluate</a:t>
            </a:r>
            <a:r>
              <a:rPr lang="en-US" altLang="en-US" baseline="0" dirty="0" smtClean="0">
                <a:latin typeface="Times New Roman" panose="02020603050405020304" pitchFamily="18" charset="0"/>
              </a:rPr>
              <a:t> the client’s needs</a:t>
            </a:r>
          </a:p>
          <a:p>
            <a:r>
              <a:rPr lang="en-US" altLang="en-US" baseline="0" dirty="0" smtClean="0">
                <a:latin typeface="Times New Roman" panose="02020603050405020304" pitchFamily="18" charset="0"/>
              </a:rPr>
              <a:t>2&gt; Provide casework, counseling or referral to appropriate agencies to provide assistance to the individual. S</a:t>
            </a:r>
            <a:r>
              <a:rPr lang="en-US" altLang="en-US" dirty="0">
                <a:latin typeface="Times New Roman" charset="0"/>
              </a:rPr>
              <a:t>o, we’re linking the person with whatever support services they need to stabilize their situation and ensure a safe plan moving forward.</a:t>
            </a:r>
            <a:endParaRPr lang="en-US" altLang="en-US" baseline="0" dirty="0" smtClean="0">
              <a:latin typeface="Times New Roman" panose="02020603050405020304" pitchFamily="18" charset="0"/>
            </a:endParaRPr>
          </a:p>
          <a:p>
            <a:r>
              <a:rPr lang="en-US" altLang="en-US" dirty="0" smtClean="0">
                <a:latin typeface="Times New Roman" panose="02020603050405020304" pitchFamily="18" charset="0"/>
              </a:rPr>
              <a:t>3&gt; Assistance in locating alternate living arrangements if needed to maintain safety.</a:t>
            </a:r>
          </a:p>
          <a:p>
            <a:r>
              <a:rPr lang="en-US" altLang="en-US" dirty="0" smtClean="0">
                <a:latin typeface="Times New Roman" panose="02020603050405020304" pitchFamily="18" charset="0"/>
              </a:rPr>
              <a:t>4&gt; Assistance with protective services such</a:t>
            </a:r>
            <a:r>
              <a:rPr lang="en-US" altLang="en-US" baseline="0" dirty="0" smtClean="0">
                <a:latin typeface="Times New Roman" panose="02020603050405020304" pitchFamily="18" charset="0"/>
              </a:rPr>
              <a:t> as in-home assistance (through Medicaid), assistance with legal actions, or pursuit of justice through the criminal justice system.</a:t>
            </a:r>
          </a:p>
          <a:p>
            <a:r>
              <a:rPr lang="en-US" altLang="en-US" baseline="0" dirty="0" smtClean="0">
                <a:latin typeface="Times New Roman" panose="02020603050405020304" pitchFamily="18" charset="0"/>
              </a:rPr>
              <a:t>5&gt; Coordinating with other agencies to exchange info regarding client needs and avoid duplication of services</a:t>
            </a:r>
            <a:endParaRPr lang="en-US" altLang="en-US" dirty="0" smtClean="0">
              <a:latin typeface="Times New Roman" panose="02020603050405020304" pitchFamily="18" charset="0"/>
            </a:endParaRPr>
          </a:p>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D3F6CAA8-8B9F-4696-96C3-CF58CA8A4623}" type="slidenum">
              <a:rPr lang="en-MY" smtClean="0"/>
              <a:t>6</a:t>
            </a:fld>
            <a:endParaRPr lang="en-MY"/>
          </a:p>
        </p:txBody>
      </p:sp>
    </p:spTree>
    <p:extLst>
      <p:ext uri="{BB962C8B-B14F-4D97-AF65-F5344CB8AC3E}">
        <p14:creationId xmlns:p14="http://schemas.microsoft.com/office/powerpoint/2010/main" val="420731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rPr>
              <a:t>So, here is the list of </a:t>
            </a:r>
            <a:r>
              <a:rPr lang="en-US" altLang="en-US" dirty="0" smtClean="0">
                <a:latin typeface="Times New Roman" panose="02020603050405020304" pitchFamily="18" charset="0"/>
              </a:rPr>
              <a:t>mandated </a:t>
            </a:r>
            <a:r>
              <a:rPr lang="en-US" altLang="en-US" dirty="0" smtClean="0">
                <a:latin typeface="Times New Roman" panose="02020603050405020304" pitchFamily="18" charset="0"/>
              </a:rPr>
              <a:t>reporters.</a:t>
            </a:r>
            <a:r>
              <a:rPr lang="en-US" altLang="en-US" baseline="0" dirty="0" smtClean="0">
                <a:latin typeface="Times New Roman" panose="02020603050405020304" pitchFamily="18" charset="0"/>
              </a:rPr>
              <a:t>  If you’d like to view this or the previously referenced statutes…</a:t>
            </a:r>
            <a:endParaRPr lang="en-US" altLang="en-US" dirty="0" smtClean="0">
              <a:latin typeface="Times New Roman" panose="02020603050405020304" pitchFamily="18" charset="0"/>
            </a:endParaRPr>
          </a:p>
          <a:p>
            <a:r>
              <a:rPr lang="en-US" altLang="en-US" dirty="0" smtClean="0">
                <a:latin typeface="Times New Roman" panose="02020603050405020304" pitchFamily="18" charset="0"/>
              </a:rPr>
              <a:t>Go to health.mo.gov/abuse and</a:t>
            </a:r>
            <a:r>
              <a:rPr lang="en-US" altLang="en-US" baseline="0" dirty="0" smtClean="0">
                <a:latin typeface="Times New Roman" panose="02020603050405020304" pitchFamily="18" charset="0"/>
              </a:rPr>
              <a:t> on that page, there is a link</a:t>
            </a:r>
          </a:p>
          <a:p>
            <a:r>
              <a:rPr lang="en-US" altLang="en-US" baseline="0" dirty="0" smtClean="0">
                <a:latin typeface="Times New Roman" panose="02020603050405020304" pitchFamily="18" charset="0"/>
              </a:rPr>
              <a:t>Or search on Google for </a:t>
            </a:r>
            <a:r>
              <a:rPr lang="en-US" altLang="en-US" baseline="0" dirty="0" err="1" smtClean="0">
                <a:latin typeface="Times New Roman" panose="02020603050405020304" pitchFamily="18" charset="0"/>
              </a:rPr>
              <a:t>RSMo</a:t>
            </a:r>
            <a:r>
              <a:rPr lang="en-US" altLang="en-US" baseline="0" dirty="0" smtClean="0">
                <a:latin typeface="Times New Roman" panose="02020603050405020304" pitchFamily="18" charset="0"/>
              </a:rPr>
              <a:t> 192.2405 (for </a:t>
            </a:r>
            <a:r>
              <a:rPr lang="en-US" altLang="en-US" baseline="0" dirty="0" smtClean="0">
                <a:latin typeface="Times New Roman" panose="02020603050405020304" pitchFamily="18" charset="0"/>
              </a:rPr>
              <a:t>mandated </a:t>
            </a:r>
            <a:r>
              <a:rPr lang="en-US" altLang="en-US" baseline="0" dirty="0" smtClean="0">
                <a:latin typeface="Times New Roman" panose="02020603050405020304" pitchFamily="18" charset="0"/>
              </a:rPr>
              <a:t>reporters).</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So now let’s talk about some of the signs and symptoms of Abuse, Neglect, Self-Neglect, and Exploitation</a:t>
            </a:r>
            <a:endParaRPr lang="en-US" altLang="en-US" dirty="0" smtClean="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F6CAA8-8B9F-4696-96C3-CF58CA8A4623}" type="slidenum">
              <a:rPr lang="en-MY" smtClean="0"/>
              <a:t>7</a:t>
            </a:fld>
            <a:endParaRPr lang="en-MY"/>
          </a:p>
        </p:txBody>
      </p:sp>
    </p:spTree>
    <p:extLst>
      <p:ext uri="{BB962C8B-B14F-4D97-AF65-F5344CB8AC3E}">
        <p14:creationId xmlns:p14="http://schemas.microsoft.com/office/powerpoint/2010/main" val="310746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define abuse.</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a:p>
        </p:txBody>
      </p:sp>
    </p:spTree>
    <p:extLst>
      <p:ext uri="{BB962C8B-B14F-4D97-AF65-F5344CB8AC3E}">
        <p14:creationId xmlns:p14="http://schemas.microsoft.com/office/powerpoint/2010/main" val="34878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rgbClr val="000000"/>
                </a:solidFill>
                <a:latin typeface="+mn-lt"/>
              </a:rPr>
              <a:t>On the screen,</a:t>
            </a:r>
            <a:r>
              <a:rPr lang="en-US" baseline="0" dirty="0" smtClean="0">
                <a:solidFill>
                  <a:srgbClr val="000000"/>
                </a:solidFill>
                <a:latin typeface="+mn-lt"/>
              </a:rPr>
              <a:t> we have listed a few physical indicators of abuse…</a:t>
            </a:r>
            <a:endParaRPr lang="en-US" dirty="0" smtClean="0">
              <a:solidFill>
                <a:srgbClr val="000000"/>
              </a:solidFill>
              <a:latin typeface="+mn-lt"/>
            </a:endParaRPr>
          </a:p>
          <a:p>
            <a:pPr>
              <a:defRPr/>
            </a:pPr>
            <a:r>
              <a:rPr lang="en-US" dirty="0" smtClean="0">
                <a:solidFill>
                  <a:srgbClr val="000000"/>
                </a:solidFill>
                <a:latin typeface="+mn-lt"/>
              </a:rPr>
              <a:t>Remember</a:t>
            </a:r>
            <a:r>
              <a:rPr lang="en-US" baseline="0" dirty="0" smtClean="0">
                <a:solidFill>
                  <a:srgbClr val="000000"/>
                </a:solidFill>
                <a:latin typeface="+mn-lt"/>
              </a:rPr>
              <a:t> that </a:t>
            </a:r>
            <a:r>
              <a:rPr lang="en-US" dirty="0" smtClean="0">
                <a:solidFill>
                  <a:srgbClr val="000000"/>
                </a:solidFill>
                <a:latin typeface="+mn-lt"/>
              </a:rPr>
              <a:t>Injuries such as bruises or lacerations are often hidden by clothing.  This may be even more true with seniors as we often stereotype them as always being cold and therefore we don’t pay much attention.</a:t>
            </a:r>
          </a:p>
          <a:p>
            <a:pPr>
              <a:defRPr/>
            </a:pPr>
            <a:r>
              <a:rPr lang="en-US" dirty="0" smtClean="0">
                <a:solidFill>
                  <a:srgbClr val="000000"/>
                </a:solidFill>
                <a:latin typeface="+mn-lt"/>
              </a:rPr>
              <a:t>Bruises found on the extremities are often accidental while bruises on the neck, bottom of the feet, or genitals are commonly signs of abuse. Or, bruises in the shape of an object can indicate abuse.   Bruising on a non-ambulatory person is also questionable. </a:t>
            </a:r>
          </a:p>
          <a:p>
            <a:pPr>
              <a:defRPr/>
            </a:pPr>
            <a:r>
              <a:rPr lang="en-US" dirty="0" smtClean="0">
                <a:solidFill>
                  <a:srgbClr val="000000"/>
                </a:solidFill>
                <a:latin typeface="+mn-lt"/>
              </a:rPr>
              <a:t>Other </a:t>
            </a:r>
            <a:r>
              <a:rPr lang="en-US" dirty="0" smtClean="0">
                <a:solidFill>
                  <a:srgbClr val="000000"/>
                </a:solidFill>
                <a:latin typeface="+mn-lt"/>
              </a:rPr>
              <a:t>NON-physical</a:t>
            </a:r>
            <a:r>
              <a:rPr lang="en-US" baseline="0" dirty="0" smtClean="0">
                <a:solidFill>
                  <a:srgbClr val="000000"/>
                </a:solidFill>
                <a:latin typeface="+mn-lt"/>
              </a:rPr>
              <a:t> indicators include: </a:t>
            </a:r>
            <a:r>
              <a:rPr lang="en-US" dirty="0" smtClean="0">
                <a:latin typeface="+mn-lt"/>
              </a:rPr>
              <a:t>sudden changes in behavior, stories inconsistent with injuries…also look at the caregiver’s behavior – are they isolating the victim by intercepting mail or restricting phone calls &amp; visits, asking more financial questions than care questions, or holding unrealistic expectations of the victim’s </a:t>
            </a:r>
            <a:r>
              <a:rPr lang="en-US" dirty="0" smtClean="0">
                <a:latin typeface="+mn-lt"/>
              </a:rPr>
              <a:t>abilities.</a:t>
            </a:r>
          </a:p>
          <a:p>
            <a:pPr>
              <a:defRPr/>
            </a:pPr>
            <a:r>
              <a:rPr lang="en-US" altLang="en-US" dirty="0" smtClean="0">
                <a:latin typeface="+mn-lt"/>
              </a:rPr>
              <a:t>Note </a:t>
            </a:r>
            <a:r>
              <a:rPr lang="en-US" altLang="en-US" dirty="0" smtClean="0">
                <a:latin typeface="+mn-lt"/>
              </a:rPr>
              <a:t>on Sexual Abuse:</a:t>
            </a:r>
          </a:p>
          <a:p>
            <a:pPr>
              <a:spcBef>
                <a:spcPts val="611"/>
              </a:spcBef>
              <a:defRPr/>
            </a:pPr>
            <a:r>
              <a:rPr lang="en-US" altLang="en-US" dirty="0" smtClean="0">
                <a:latin typeface="+mn-lt"/>
                <a:cs typeface="Arial" charset="0"/>
              </a:rPr>
              <a:t>Just as with Child Abuse, we consider </a:t>
            </a:r>
            <a:r>
              <a:rPr lang="en-US" altLang="en-US" dirty="0" smtClean="0">
                <a:solidFill>
                  <a:srgbClr val="000000"/>
                </a:solidFill>
                <a:latin typeface="+mn-lt"/>
                <a:cs typeface="Arial" charset="0"/>
              </a:rPr>
              <a:t>sexual abuse to be contact with any person incapable of giving consent or any sexual behavior that a reasonable person would find unwanted and/ or offensive. </a:t>
            </a:r>
          </a:p>
        </p:txBody>
      </p:sp>
      <p:sp>
        <p:nvSpPr>
          <p:cNvPr id="4" name="Slide Number Placeholder 3"/>
          <p:cNvSpPr>
            <a:spLocks noGrp="1"/>
          </p:cNvSpPr>
          <p:nvPr>
            <p:ph type="sldNum" sz="quarter" idx="10"/>
          </p:nvPr>
        </p:nvSpPr>
        <p:spPr/>
        <p:txBody>
          <a:bodyPr/>
          <a:lstStyle/>
          <a:p>
            <a:fld id="{D3F6CAA8-8B9F-4696-96C3-CF58CA8A4623}" type="slidenum">
              <a:rPr lang="en-MY" smtClean="0"/>
              <a:t>9</a:t>
            </a:fld>
            <a:endParaRPr lang="en-MY"/>
          </a:p>
        </p:txBody>
      </p:sp>
    </p:spTree>
    <p:extLst>
      <p:ext uri="{BB962C8B-B14F-4D97-AF65-F5344CB8AC3E}">
        <p14:creationId xmlns:p14="http://schemas.microsoft.com/office/powerpoint/2010/main" val="107971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1788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280128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56406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_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93051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07566210"/>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768" r:id="rId95"/>
    <p:sldLayoutId id="2147483871" r:id="rId96"/>
    <p:sldLayoutId id="2147483872" r:id="rId97"/>
    <p:sldLayoutId id="2147483873" r:id="rId98"/>
    <p:sldLayoutId id="2147483874" r:id="rId99"/>
    <p:sldLayoutId id="2147483910" r:id="rId100"/>
    <p:sldLayoutId id="2147483911" r:id="rId101"/>
    <p:sldLayoutId id="2147483917" r:id="rId102"/>
    <p:sldLayoutId id="2147483915" r:id="rId103"/>
    <p:sldLayoutId id="2147483916" r:id="rId104"/>
    <p:sldLayoutId id="2147483715" r:id="rId105"/>
    <p:sldLayoutId id="2147483716" r:id="rId106"/>
    <p:sldLayoutId id="2147483817" r:id="rId107"/>
    <p:sldLayoutId id="2147483818" r:id="rId108"/>
    <p:sldLayoutId id="2147483819" r:id="rId109"/>
    <p:sldLayoutId id="2147483820" r:id="rId110"/>
    <p:sldLayoutId id="2147483821" r:id="rId111"/>
    <p:sldLayoutId id="2147483822" r:id="rId112"/>
    <p:sldLayoutId id="2147483823" r:id="rId113"/>
    <p:sldLayoutId id="2147483725" r:id="rId114"/>
    <p:sldLayoutId id="2147483726" r:id="rId115"/>
    <p:sldLayoutId id="2147483727" r:id="rId116"/>
    <p:sldLayoutId id="2147483728" r:id="rId117"/>
    <p:sldLayoutId id="2147483729" r:id="rId118"/>
    <p:sldLayoutId id="2147483730" r:id="rId119"/>
    <p:sldLayoutId id="2147483731" r:id="rId120"/>
    <p:sldLayoutId id="2147483744" r:id="rId121"/>
    <p:sldLayoutId id="2147483745" r:id="rId122"/>
    <p:sldLayoutId id="2147483746" r:id="rId123"/>
    <p:sldLayoutId id="2147483735" r:id="rId124"/>
    <p:sldLayoutId id="2147483736" r:id="rId125"/>
    <p:sldLayoutId id="2147483737" r:id="rId126"/>
    <p:sldLayoutId id="2147483738" r:id="rId127"/>
    <p:sldLayoutId id="2147483739" r:id="rId128"/>
    <p:sldLayoutId id="2147483740" r:id="rId129"/>
    <p:sldLayoutId id="2147483741" r:id="rId130"/>
    <p:sldLayoutId id="2147483724" r:id="rId131"/>
    <p:sldLayoutId id="2147483743" r:id="rId132"/>
    <p:sldLayoutId id="2147483825" r:id="rId133"/>
    <p:sldLayoutId id="2147483842" r:id="rId134"/>
    <p:sldLayoutId id="2147483843" r:id="rId135"/>
    <p:sldLayoutId id="2147483844" r:id="rId136"/>
    <p:sldLayoutId id="2147483845" r:id="rId137"/>
    <p:sldLayoutId id="2147483846" r:id="rId138"/>
    <p:sldLayoutId id="2147483847" r:id="rId139"/>
    <p:sldLayoutId id="2147483848" r:id="rId140"/>
    <p:sldLayoutId id="2147483849" r:id="rId141"/>
    <p:sldLayoutId id="2147483850" r:id="rId142"/>
    <p:sldLayoutId id="2147483824" r:id="rId143"/>
    <p:sldLayoutId id="2147483841" r:id="rId144"/>
    <p:sldLayoutId id="2147483920" r:id="rId145"/>
    <p:sldLayoutId id="2147483921" r:id="rId146"/>
    <p:sldLayoutId id="2147483922" r:id="rId147"/>
    <p:sldLayoutId id="2147483923" r:id="rId148"/>
    <p:sldLayoutId id="2147483723" r:id="rId149"/>
    <p:sldLayoutId id="2147483770" r:id="rId150"/>
    <p:sldLayoutId id="2147483771" r:id="rId151"/>
    <p:sldLayoutId id="2147483747" r:id="rId152"/>
    <p:sldLayoutId id="2147483748" r:id="rId153"/>
    <p:sldLayoutId id="2147483749" r:id="rId154"/>
    <p:sldLayoutId id="2147483906" r:id="rId155"/>
    <p:sldLayoutId id="2147483907" r:id="rId156"/>
    <p:sldLayoutId id="2147483914" r:id="rId157"/>
    <p:sldLayoutId id="2147483851" r:id="rId158"/>
    <p:sldLayoutId id="2147483769" r:id="rId159"/>
    <p:sldLayoutId id="2147483836" r:id="rId160"/>
    <p:sldLayoutId id="2147483802" r:id="rId161"/>
    <p:sldLayoutId id="2147483811" r:id="rId162"/>
    <p:sldLayoutId id="2147483805" r:id="rId163"/>
    <p:sldLayoutId id="2147483827" r:id="rId164"/>
    <p:sldLayoutId id="2147483891" r:id="rId165"/>
    <p:sldLayoutId id="2147483892" r:id="rId166"/>
    <p:sldLayoutId id="2147483790" r:id="rId167"/>
    <p:sldLayoutId id="2147483879" r:id="rId168"/>
    <p:sldLayoutId id="2147483880" r:id="rId169"/>
    <p:sldLayoutId id="2147483881" r:id="rId170"/>
    <p:sldLayoutId id="2147483882" r:id="rId171"/>
    <p:sldLayoutId id="2147483883" r:id="rId172"/>
    <p:sldLayoutId id="2147483884" r:id="rId173"/>
    <p:sldLayoutId id="2147483887" r:id="rId174"/>
    <p:sldLayoutId id="2147483912" r:id="rId175"/>
    <p:sldLayoutId id="2147483885" r:id="rId176"/>
    <p:sldLayoutId id="2147483886" r:id="rId177"/>
    <p:sldLayoutId id="2147483888" r:id="rId178"/>
    <p:sldLayoutId id="2147483918" r:id="rId179"/>
    <p:sldLayoutId id="2147483919" r:id="rId180"/>
    <p:sldLayoutId id="2147483925" r:id="rId181"/>
    <p:sldLayoutId id="2147483926" r:id="rId182"/>
    <p:sldLayoutId id="2147483928" r:id="rId183"/>
    <p:sldLayoutId id="2147483806" r:id="rId184"/>
    <p:sldLayoutId id="2147483808" r:id="rId185"/>
    <p:sldLayoutId id="2147483809" r:id="rId186"/>
    <p:sldLayoutId id="2147483810" r:id="rId187"/>
    <p:sldLayoutId id="2147483941" r:id="rId188"/>
    <p:sldLayoutId id="2147483943" r:id="rId189"/>
    <p:sldLayoutId id="2147483944" r:id="rId190"/>
    <p:sldLayoutId id="2147483945" r:id="rId191"/>
    <p:sldLayoutId id="2147483946" r:id="rId192"/>
    <p:sldLayoutId id="2147483722" r:id="rId193"/>
    <p:sldLayoutId id="2147483663" r:id="rId194"/>
    <p:sldLayoutId id="2147483908" r:id="rId195"/>
    <p:sldLayoutId id="2147483664" r:id="rId196"/>
    <p:sldLayoutId id="2147483665" r:id="rId197"/>
    <p:sldLayoutId id="2147483666" r:id="rId198"/>
    <p:sldLayoutId id="2147483667" r:id="rId199"/>
    <p:sldLayoutId id="2147483671" r:id="rId200"/>
    <p:sldLayoutId id="2147483673" r:id="rId201"/>
    <p:sldLayoutId id="2147483674" r:id="rId202"/>
    <p:sldLayoutId id="2147483861" r:id="rId203"/>
    <p:sldLayoutId id="2147483900" r:id="rId204"/>
    <p:sldLayoutId id="2147483678" r:id="rId205"/>
    <p:sldLayoutId id="2147483687" r:id="rId206"/>
    <p:sldLayoutId id="2147483686" r:id="rId207"/>
    <p:sldLayoutId id="2147483688" r:id="rId208"/>
    <p:sldLayoutId id="2147483689" r:id="rId209"/>
    <p:sldLayoutId id="2147483690" r:id="rId210"/>
    <p:sldLayoutId id="2147483691" r:id="rId211"/>
    <p:sldLayoutId id="2147483679" r:id="rId212"/>
    <p:sldLayoutId id="2147483692" r:id="rId213"/>
    <p:sldLayoutId id="2147483681" r:id="rId214"/>
    <p:sldLayoutId id="2147483682" r:id="rId215"/>
    <p:sldLayoutId id="2147483683" r:id="rId216"/>
    <p:sldLayoutId id="2147483756" r:id="rId217"/>
    <p:sldLayoutId id="2147483757" r:id="rId218"/>
    <p:sldLayoutId id="2147483758" r:id="rId219"/>
    <p:sldLayoutId id="2147483759" r:id="rId220"/>
    <p:sldLayoutId id="2147483760" r:id="rId221"/>
    <p:sldLayoutId id="2147483684" r:id="rId222"/>
    <p:sldLayoutId id="2147483685" r:id="rId223"/>
    <p:sldLayoutId id="2147483772" r:id="rId224"/>
    <p:sldLayoutId id="2147483856" r:id="rId225"/>
    <p:sldLayoutId id="2147483857" r:id="rId226"/>
    <p:sldLayoutId id="2147483858" r:id="rId227"/>
    <p:sldLayoutId id="2147483859" r:id="rId228"/>
    <p:sldLayoutId id="2147483855" r:id="rId229"/>
    <p:sldLayoutId id="2147483931" r:id="rId230"/>
    <p:sldLayoutId id="2147483932" r:id="rId231"/>
    <p:sldLayoutId id="2147483694" r:id="rId232"/>
    <p:sldLayoutId id="2147483695" r:id="rId233"/>
    <p:sldLayoutId id="2147483706" r:id="rId234"/>
    <p:sldLayoutId id="2147483707" r:id="rId235"/>
    <p:sldLayoutId id="2147483708" r:id="rId236"/>
    <p:sldLayoutId id="2147483702" r:id="rId237"/>
    <p:sldLayoutId id="2147483697" r:id="rId238"/>
    <p:sldLayoutId id="2147483698" r:id="rId239"/>
    <p:sldLayoutId id="2147483699" r:id="rId240"/>
    <p:sldLayoutId id="2147483700" r:id="rId241"/>
    <p:sldLayoutId id="2147483703" r:id="rId242"/>
    <p:sldLayoutId id="2147483704" r:id="rId243"/>
    <p:sldLayoutId id="2147483705" r:id="rId244"/>
    <p:sldLayoutId id="2147483709" r:id="rId245"/>
    <p:sldLayoutId id="2147483701" r:id="rId246"/>
    <p:sldLayoutId id="2147483812" r:id="rId247"/>
    <p:sldLayoutId id="2147483813" r:id="rId248"/>
    <p:sldLayoutId id="2147483814" r:id="rId249"/>
    <p:sldLayoutId id="2147483835" r:id="rId250"/>
    <p:sldLayoutId id="2147483801" r:id="rId251"/>
    <p:sldLayoutId id="2147483717" r:id="rId252"/>
    <p:sldLayoutId id="2147483904" r:id="rId253"/>
    <p:sldLayoutId id="2147483718" r:id="rId254"/>
    <p:sldLayoutId id="2147483719" r:id="rId255"/>
    <p:sldLayoutId id="2147483839" r:id="rId256"/>
    <p:sldLayoutId id="2147483838" r:id="rId257"/>
    <p:sldLayoutId id="2147483840" r:id="rId258"/>
    <p:sldLayoutId id="2147483889" r:id="rId259"/>
    <p:sldLayoutId id="2147483890" r:id="rId260"/>
    <p:sldLayoutId id="2147483720" r:id="rId261"/>
    <p:sldLayoutId id="2147483803" r:id="rId262"/>
    <p:sldLayoutId id="2147483804" r:id="rId263"/>
    <p:sldLayoutId id="2147483795" r:id="rId264"/>
    <p:sldLayoutId id="2147483807" r:id="rId265"/>
    <p:sldLayoutId id="2147483905" r:id="rId266"/>
    <p:sldLayoutId id="2147483927" r:id="rId26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8.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8.xml"/><Relationship Id="rId6" Type="http://schemas.openxmlformats.org/officeDocument/2006/relationships/image" Target="../media/image13.png"/><Relationship Id="rId5" Type="http://schemas.openxmlformats.org/officeDocument/2006/relationships/image" Target="NULL"/><Relationship Id="rId122" Type="http://schemas.openxmlformats.org/officeDocument/2006/relationships/image" Target="NUL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err="1" smtClean="0">
                <a:solidFill>
                  <a:schemeClr val="tx2"/>
                </a:solidFill>
                <a:latin typeface="+mj-lt"/>
                <a:ea typeface="Open Sans Extrabold" panose="020B0906030804020204" pitchFamily="34" charset="0"/>
                <a:cs typeface="Open Sans Extrabold" panose="020B0906030804020204" pitchFamily="34" charset="0"/>
              </a:rPr>
              <a:t>Health.Mo.Gov</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a:solidFill>
                  <a:schemeClr val="bg2">
                    <a:lumMod val="50000"/>
                  </a:schemeClr>
                </a:solidFill>
              </a:rPr>
              <a:t>Signs &amp; Symptoms of </a:t>
            </a:r>
            <a:r>
              <a:rPr lang="en-US" dirty="0" smtClean="0">
                <a:solidFill>
                  <a:schemeClr val="bg2">
                    <a:lumMod val="50000"/>
                  </a:schemeClr>
                </a:solidFill>
              </a:rPr>
              <a:t>Caregiver Neglect</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8"/>
            <a:ext cx="4819650"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2437" indent="-342900">
              <a:buFont typeface="Arial" panose="020B0604020202020204" pitchFamily="34" charset="0"/>
              <a:buChar char="•"/>
              <a:defRPr/>
            </a:pPr>
            <a:r>
              <a:rPr lang="en-US" sz="2400" dirty="0"/>
              <a:t>Refusal or failure to fulfill a legal or contractual responsibility…includes:</a:t>
            </a:r>
          </a:p>
          <a:p>
            <a:pPr marL="800100" lvl="1" indent="-342900">
              <a:buFont typeface="Arial" panose="020B0604020202020204" pitchFamily="34" charset="0"/>
              <a:buChar char="•"/>
              <a:defRPr/>
            </a:pPr>
            <a:r>
              <a:rPr lang="en-US" sz="2400" dirty="0"/>
              <a:t>Failing to provide life                              necessities, e.g., food, </a:t>
            </a:r>
            <a:r>
              <a:rPr lang="en-US" sz="2400" dirty="0" smtClean="0"/>
              <a:t>water, clothing</a:t>
            </a:r>
            <a:r>
              <a:rPr lang="en-US" sz="2400" dirty="0"/>
              <a:t>, shelter, etc., </a:t>
            </a:r>
          </a:p>
          <a:p>
            <a:pPr marL="800100" lvl="1" indent="-342900">
              <a:buFont typeface="Arial" panose="020B0604020202020204" pitchFamily="34" charset="0"/>
              <a:buChar char="•"/>
              <a:defRPr/>
            </a:pPr>
            <a:r>
              <a:rPr lang="en-US" sz="2400" dirty="0"/>
              <a:t>Failing to provide for or                                      pay for care </a:t>
            </a:r>
          </a:p>
          <a:p>
            <a:pPr marL="800100" lvl="1" indent="-342900">
              <a:buFont typeface="Arial" panose="020B0604020202020204" pitchFamily="34" charset="0"/>
              <a:buChar char="•"/>
              <a:defRPr/>
            </a:pPr>
            <a:r>
              <a:rPr lang="en-US" sz="2400" dirty="0"/>
              <a:t>Delaying seeking medical care</a:t>
            </a:r>
          </a:p>
          <a:p>
            <a:endParaRPr lang="en-US" alt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6" name="Content Placeholder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43787" y="1605068"/>
            <a:ext cx="2667000" cy="3967163"/>
          </a:xfrm>
          <a:prstGeom prst="rect">
            <a:avLst/>
          </a:prstGeom>
        </p:spPr>
      </p:pic>
    </p:spTree>
    <p:extLst>
      <p:ext uri="{BB962C8B-B14F-4D97-AF65-F5344CB8AC3E}">
        <p14:creationId xmlns:p14="http://schemas.microsoft.com/office/powerpoint/2010/main" val="391683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a:solidFill>
                  <a:schemeClr val="bg2">
                    <a:lumMod val="50000"/>
                  </a:schemeClr>
                </a:solidFill>
              </a:rPr>
              <a:t>Signs &amp; Symptoms of </a:t>
            </a:r>
            <a:r>
              <a:rPr lang="en-US" dirty="0" smtClean="0">
                <a:solidFill>
                  <a:schemeClr val="bg2">
                    <a:lumMod val="50000"/>
                  </a:schemeClr>
                </a:solidFill>
              </a:rPr>
              <a:t>Self-Neglect</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7"/>
            <a:ext cx="3876675" cy="34527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400" dirty="0"/>
              <a:t>Poor hygiene</a:t>
            </a:r>
          </a:p>
          <a:p>
            <a:pPr marL="342900" indent="-342900">
              <a:buFont typeface="Arial" panose="020B0604020202020204" pitchFamily="34" charset="0"/>
              <a:buChar char="•"/>
            </a:pPr>
            <a:r>
              <a:rPr lang="en-US" altLang="en-US" sz="2400" dirty="0"/>
              <a:t>Unhealthy and hazardous                               living environment</a:t>
            </a:r>
          </a:p>
          <a:p>
            <a:pPr marL="342900" indent="-342900">
              <a:buFont typeface="Arial" panose="020B0604020202020204" pitchFamily="34" charset="0"/>
              <a:buChar char="•"/>
            </a:pPr>
            <a:r>
              <a:rPr lang="en-US" altLang="en-US" sz="2400" dirty="0"/>
              <a:t>Untreated health problems</a:t>
            </a:r>
          </a:p>
          <a:p>
            <a:pPr marL="342900" indent="-342900">
              <a:buFont typeface="Arial" panose="020B0604020202020204" pitchFamily="34" charset="0"/>
              <a:buChar char="•"/>
            </a:pPr>
            <a:r>
              <a:rPr lang="en-US" altLang="en-US" sz="2400" dirty="0"/>
              <a:t>Loss of weight</a:t>
            </a:r>
          </a:p>
          <a:p>
            <a:pPr marL="342900" indent="-342900">
              <a:buFont typeface="Arial" panose="020B0604020202020204" pitchFamily="34" charset="0"/>
              <a:buChar char="•"/>
            </a:pPr>
            <a:r>
              <a:rPr lang="en-US" altLang="en-US" sz="2400" dirty="0"/>
              <a:t>Frequent incidents of falls</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81686" y="1678833"/>
            <a:ext cx="5043219" cy="3774910"/>
          </a:xfrm>
          <a:prstGeom prst="rect">
            <a:avLst/>
          </a:prstGeom>
        </p:spPr>
      </p:pic>
      <p:sp>
        <p:nvSpPr>
          <p:cNvPr id="2" name="Rectangle 1"/>
          <p:cNvSpPr/>
          <p:nvPr/>
        </p:nvSpPr>
        <p:spPr>
          <a:xfrm>
            <a:off x="1219200" y="5327797"/>
            <a:ext cx="6096000" cy="646331"/>
          </a:xfrm>
          <a:prstGeom prst="rect">
            <a:avLst/>
          </a:prstGeom>
        </p:spPr>
        <p:txBody>
          <a:bodyPr>
            <a:spAutoFit/>
          </a:bodyPr>
          <a:lstStyle/>
          <a:p>
            <a:pPr>
              <a:defRPr/>
            </a:pPr>
            <a:r>
              <a:rPr lang="en-US" i="1" dirty="0"/>
              <a:t>Excludes mentally competent person </a:t>
            </a:r>
          </a:p>
          <a:p>
            <a:pPr>
              <a:defRPr/>
            </a:pPr>
            <a:r>
              <a:rPr lang="en-US" i="1" dirty="0"/>
              <a:t>making bad decisions</a:t>
            </a:r>
          </a:p>
        </p:txBody>
      </p:sp>
    </p:spTree>
    <p:extLst>
      <p:ext uri="{BB962C8B-B14F-4D97-AF65-F5344CB8AC3E}">
        <p14:creationId xmlns:p14="http://schemas.microsoft.com/office/powerpoint/2010/main" val="289409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a:solidFill>
                  <a:schemeClr val="bg2">
                    <a:lumMod val="50000"/>
                  </a:schemeClr>
                </a:solidFill>
              </a:rPr>
              <a:t>Signs &amp; Symptoms of </a:t>
            </a:r>
            <a:r>
              <a:rPr lang="en-US" dirty="0" smtClean="0">
                <a:solidFill>
                  <a:schemeClr val="bg2">
                    <a:lumMod val="50000"/>
                  </a:schemeClr>
                </a:solidFill>
              </a:rPr>
              <a:t>Financial Exploitation</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1695450" y="1652798"/>
            <a:ext cx="8377238" cy="41549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400" dirty="0"/>
              <a:t>Large withdrawals from bank accounts, switching accounts, unusual ATM activities</a:t>
            </a:r>
          </a:p>
          <a:p>
            <a:pPr marL="342900" indent="-342900">
              <a:buFont typeface="Arial" panose="020B0604020202020204" pitchFamily="34" charset="0"/>
              <a:buChar char="•"/>
            </a:pPr>
            <a:r>
              <a:rPr lang="en-US" altLang="en-US" sz="2400" dirty="0"/>
              <a:t>Signatures don’t match</a:t>
            </a:r>
          </a:p>
          <a:p>
            <a:pPr marL="342900" indent="-342900">
              <a:buFont typeface="Arial" panose="020B0604020202020204" pitchFamily="34" charset="0"/>
              <a:buChar char="•"/>
            </a:pPr>
            <a:r>
              <a:rPr lang="en-US" altLang="en-US" sz="2400" dirty="0"/>
              <a:t>Multiple disbursement for similar items over short period of time</a:t>
            </a:r>
          </a:p>
          <a:p>
            <a:pPr marL="342900" indent="-342900">
              <a:buFont typeface="Arial" panose="020B0604020202020204" pitchFamily="34" charset="0"/>
              <a:buChar char="•"/>
            </a:pPr>
            <a:r>
              <a:rPr lang="en-US" altLang="en-US" sz="2400" dirty="0"/>
              <a:t>Unusual expenses paid/unable to explain</a:t>
            </a:r>
          </a:p>
          <a:p>
            <a:pPr marL="342900" indent="-342900">
              <a:buFont typeface="Arial" panose="020B0604020202020204" pitchFamily="34" charset="0"/>
              <a:buChar char="•"/>
            </a:pPr>
            <a:r>
              <a:rPr lang="en-US" altLang="en-US" sz="2400" dirty="0"/>
              <a:t>Drastic changes in distribution of wealth at time of death (POA, Trust, Wills)</a:t>
            </a:r>
          </a:p>
          <a:p>
            <a:pPr marL="342900" indent="-342900">
              <a:buFont typeface="Arial" panose="020B0604020202020204" pitchFamily="34" charset="0"/>
              <a:buChar char="•"/>
            </a:pPr>
            <a:r>
              <a:rPr lang="en-US" altLang="en-US" sz="2400" dirty="0"/>
              <a:t>Unpaid bills</a:t>
            </a:r>
          </a:p>
          <a:p>
            <a:pPr marL="342900" indent="-342900">
              <a:buFont typeface="Arial" panose="020B0604020202020204" pitchFamily="34" charset="0"/>
              <a:buChar char="•"/>
            </a:pPr>
            <a:r>
              <a:rPr lang="en-US" altLang="en-US" sz="2400" dirty="0"/>
              <a:t>Mismatch between life circumstances and the size of estate</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17381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5" name="Chart 2"/>
          <p:cNvGraphicFramePr>
            <a:graphicFrameLocks/>
          </p:cNvGraphicFramePr>
          <p:nvPr>
            <p:extLst>
              <p:ext uri="{D42A27DB-BD31-4B8C-83A1-F6EECF244321}">
                <p14:modId xmlns:p14="http://schemas.microsoft.com/office/powerpoint/2010/main" val="528792263"/>
              </p:ext>
            </p:extLst>
          </p:nvPr>
        </p:nvGraphicFramePr>
        <p:xfrm>
          <a:off x="1473199" y="171450"/>
          <a:ext cx="9245600" cy="6372225"/>
        </p:xfrm>
        <a:graphic>
          <a:graphicData uri="http://schemas.openxmlformats.org/presentationml/2006/ole">
            <mc:AlternateContent xmlns:mc="http://schemas.openxmlformats.org/markup-compatibility/2006">
              <mc:Choice xmlns:v="urn:schemas-microsoft-com:vml" Requires="v">
                <p:oleObj spid="_x0000_s1031" name="Chart" r:id="rId4" imgW="9254530" imgH="6657409" progId="Excel.Chart.8">
                  <p:embed/>
                </p:oleObj>
              </mc:Choice>
              <mc:Fallback>
                <p:oleObj name="Chart" r:id="rId4" imgW="9254530" imgH="6657409" progId="Excel.Chart.8">
                  <p:embed/>
                  <p:pic>
                    <p:nvPicPr>
                      <p:cNvPr id="52226"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199" y="171450"/>
                        <a:ext cx="9245600" cy="6372225"/>
                      </a:xfrm>
                      <a:prstGeom prst="rect">
                        <a:avLst/>
                      </a:prstGeom>
                      <a:noFill/>
                      <a:extLst/>
                    </p:spPr>
                  </p:pic>
                </p:oleObj>
              </mc:Fallback>
            </mc:AlternateContent>
          </a:graphicData>
        </a:graphic>
      </p:graphicFrame>
    </p:spTree>
    <p:extLst>
      <p:ext uri="{BB962C8B-B14F-4D97-AF65-F5344CB8AC3E}">
        <p14:creationId xmlns:p14="http://schemas.microsoft.com/office/powerpoint/2010/main" val="1867770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smtClean="0">
                <a:solidFill>
                  <a:schemeClr val="bg2">
                    <a:lumMod val="50000"/>
                  </a:schemeClr>
                </a:solidFill>
              </a:rPr>
              <a:t>APS Response After Report</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1695450" y="1652798"/>
            <a:ext cx="8377238"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342900">
              <a:buFont typeface="Arial" panose="020B0604020202020204" pitchFamily="34" charset="0"/>
              <a:buChar char="•"/>
            </a:pPr>
            <a:r>
              <a:rPr lang="en-US" altLang="en-US" sz="2400" dirty="0" smtClean="0"/>
              <a:t>Investigation initiated within 24-48 </a:t>
            </a:r>
            <a:r>
              <a:rPr lang="en-US" altLang="en-US" sz="2400" dirty="0"/>
              <a:t>hours depending upon the </a:t>
            </a:r>
            <a:r>
              <a:rPr lang="en-US" altLang="en-US" sz="2400" dirty="0" smtClean="0"/>
              <a:t>classification</a:t>
            </a:r>
          </a:p>
          <a:p>
            <a:pPr marL="450850" indent="-342900">
              <a:buFont typeface="Arial" panose="020B0604020202020204" pitchFamily="34" charset="0"/>
              <a:buChar char="•"/>
            </a:pPr>
            <a:r>
              <a:rPr lang="en-US" altLang="en-US" sz="2400" dirty="0" smtClean="0"/>
              <a:t>Immediate </a:t>
            </a:r>
            <a:r>
              <a:rPr lang="en-US" altLang="en-US" sz="2400" dirty="0"/>
              <a:t>response to reporter and/or </a:t>
            </a:r>
            <a:r>
              <a:rPr lang="en-US" altLang="en-US" sz="2400" dirty="0" smtClean="0"/>
              <a:t>victim</a:t>
            </a:r>
          </a:p>
          <a:p>
            <a:pPr marL="450850" indent="-342900">
              <a:buFont typeface="Arial" panose="020B0604020202020204" pitchFamily="34" charset="0"/>
              <a:buChar char="•"/>
            </a:pPr>
            <a:r>
              <a:rPr lang="en-US" altLang="en-US" sz="2400" dirty="0" smtClean="0"/>
              <a:t>Interviewing </a:t>
            </a:r>
            <a:r>
              <a:rPr lang="en-US" altLang="en-US" sz="2400" dirty="0"/>
              <a:t>and collecting evidence (medical/financial records; statements; </a:t>
            </a:r>
            <a:r>
              <a:rPr lang="en-US" altLang="en-US" sz="2400" dirty="0" smtClean="0"/>
              <a:t>photos)</a:t>
            </a:r>
          </a:p>
          <a:p>
            <a:pPr marL="450850" indent="-342900">
              <a:buFont typeface="Arial" panose="020B0604020202020204" pitchFamily="34" charset="0"/>
              <a:buChar char="•"/>
            </a:pPr>
            <a:r>
              <a:rPr lang="en-US" altLang="en-US" sz="2400" dirty="0" smtClean="0"/>
              <a:t>Accessing </a:t>
            </a:r>
            <a:r>
              <a:rPr lang="en-US" altLang="en-US" sz="2400" dirty="0"/>
              <a:t>other resources for </a:t>
            </a:r>
            <a:r>
              <a:rPr lang="en-US" altLang="en-US" sz="2400" dirty="0" smtClean="0"/>
              <a:t>victim</a:t>
            </a:r>
          </a:p>
          <a:p>
            <a:pPr marL="450850" indent="-342900">
              <a:buFont typeface="Arial" panose="020B0604020202020204" pitchFamily="34" charset="0"/>
              <a:buChar char="•"/>
            </a:pPr>
            <a:r>
              <a:rPr lang="en-US" altLang="en-US" sz="2400" dirty="0" smtClean="0"/>
              <a:t>Determining </a:t>
            </a:r>
            <a:r>
              <a:rPr lang="en-US" altLang="en-US" sz="2400" dirty="0"/>
              <a:t>Need for Protective </a:t>
            </a:r>
            <a:r>
              <a:rPr lang="en-US" altLang="en-US" sz="2400" dirty="0" smtClean="0"/>
              <a:t>Service</a:t>
            </a:r>
          </a:p>
          <a:p>
            <a:pPr marL="450850" indent="-342900">
              <a:buFont typeface="Arial" panose="020B0604020202020204" pitchFamily="34" charset="0"/>
              <a:buChar char="•"/>
            </a:pPr>
            <a:r>
              <a:rPr lang="en-US" altLang="en-US" sz="2400" dirty="0" smtClean="0"/>
              <a:t>Monitoring/Evaluate </a:t>
            </a:r>
            <a:r>
              <a:rPr lang="en-US" altLang="en-US" sz="2400" dirty="0"/>
              <a:t>impact of services or resources arranged (may need on-going Protective Services)</a:t>
            </a:r>
          </a:p>
          <a:p>
            <a:pPr marL="107950" indent="0">
              <a:buNone/>
            </a:pPr>
            <a:endParaRPr lang="en-US" altLang="en-US" sz="2400"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364306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smtClean="0">
                <a:solidFill>
                  <a:schemeClr val="bg2">
                    <a:lumMod val="50000"/>
                  </a:schemeClr>
                </a:solidFill>
              </a:rPr>
              <a:t>Individual’s Rights</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1695450" y="1652798"/>
            <a:ext cx="8377238"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buFont typeface="Courier New" panose="02070309020205020404" pitchFamily="49" charset="0"/>
              <a:buChar char="o"/>
            </a:pPr>
            <a:r>
              <a:rPr lang="en-US" altLang="en-US" sz="2400" dirty="0" smtClean="0"/>
              <a:t> Confidentiality</a:t>
            </a:r>
          </a:p>
          <a:p>
            <a:pPr lvl="1">
              <a:buClr>
                <a:schemeClr val="accent2"/>
              </a:buClr>
              <a:buFont typeface="Courier New" panose="02070309020205020404" pitchFamily="49" charset="0"/>
              <a:buChar char="o"/>
            </a:pPr>
            <a:r>
              <a:rPr lang="en-US" altLang="en-US" sz="2400" dirty="0" smtClean="0"/>
              <a:t> Information </a:t>
            </a:r>
            <a:r>
              <a:rPr lang="en-US" altLang="en-US" sz="2400" dirty="0"/>
              <a:t>will be kept confidential. </a:t>
            </a:r>
          </a:p>
          <a:p>
            <a:pPr lvl="1">
              <a:buClr>
                <a:schemeClr val="accent2"/>
              </a:buClr>
              <a:buFont typeface="Courier New" panose="02070309020205020404" pitchFamily="49" charset="0"/>
              <a:buChar char="o"/>
            </a:pPr>
            <a:r>
              <a:rPr lang="en-US" altLang="en-US" sz="2400" dirty="0" smtClean="0"/>
              <a:t> Missouri </a:t>
            </a:r>
            <a:r>
              <a:rPr lang="en-US" altLang="en-US" sz="2400" dirty="0"/>
              <a:t>statutes prohibit release of information</a:t>
            </a:r>
          </a:p>
          <a:p>
            <a:pPr>
              <a:buClr>
                <a:schemeClr val="accent2"/>
              </a:buClr>
              <a:buFont typeface="Courier New" panose="02070309020205020404" pitchFamily="49" charset="0"/>
              <a:buChar char="o"/>
            </a:pPr>
            <a:endParaRPr lang="en-US" altLang="en-US" sz="2400" dirty="0"/>
          </a:p>
          <a:p>
            <a:pPr>
              <a:buClr>
                <a:schemeClr val="accent2"/>
              </a:buClr>
              <a:buFont typeface="Courier New" panose="02070309020205020404" pitchFamily="49" charset="0"/>
              <a:buChar char="o"/>
            </a:pPr>
            <a:r>
              <a:rPr lang="en-US" altLang="en-US" sz="2400" dirty="0" smtClean="0"/>
              <a:t> Choose </a:t>
            </a:r>
            <a:r>
              <a:rPr lang="en-US" altLang="en-US" sz="2400" dirty="0"/>
              <a:t>to receive or refuse services and support</a:t>
            </a:r>
          </a:p>
          <a:p>
            <a:pPr>
              <a:buClr>
                <a:schemeClr val="accent2"/>
              </a:buClr>
              <a:buFont typeface="Courier New" panose="02070309020205020404" pitchFamily="49" charset="0"/>
              <a:buChar char="o"/>
            </a:pPr>
            <a:endParaRPr lang="en-US" altLang="en-US" sz="2400" dirty="0"/>
          </a:p>
          <a:p>
            <a:pPr>
              <a:buClr>
                <a:schemeClr val="accent2"/>
              </a:buClr>
              <a:buFont typeface="Courier New" panose="02070309020205020404" pitchFamily="49" charset="0"/>
              <a:buChar char="o"/>
            </a:pPr>
            <a:r>
              <a:rPr lang="en-US" altLang="en-US" sz="2400" dirty="0" smtClean="0"/>
              <a:t> Feel </a:t>
            </a:r>
            <a:r>
              <a:rPr lang="en-US" altLang="en-US" sz="2400" dirty="0"/>
              <a:t>Secure</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2" y="3919759"/>
            <a:ext cx="2561748" cy="192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20519113">
            <a:off x="8936810" y="4520285"/>
            <a:ext cx="1173758" cy="584775"/>
          </a:xfrm>
          <a:prstGeom prst="rect">
            <a:avLst/>
          </a:prstGeom>
        </p:spPr>
        <p:txBody>
          <a:bodyPr wrap="square">
            <a:spAutoFit/>
          </a:bodyPr>
          <a:lstStyle/>
          <a:p>
            <a:pPr algn="ctr" eaLnBrk="1" hangingPunct="1">
              <a:defRPr/>
            </a:pPr>
            <a:r>
              <a:rPr lang="en-US" sz="1600" b="1" kern="10" dirty="0">
                <a:ln w="9525">
                  <a:solidFill>
                    <a:schemeClr val="bg2"/>
                  </a:solidFill>
                  <a:round/>
                  <a:headEnd/>
                  <a:tailEnd/>
                </a:ln>
                <a:solidFill>
                  <a:schemeClr val="bg2">
                    <a:lumMod val="50000"/>
                  </a:schemeClr>
                </a:solidFill>
                <a:latin typeface="Arial Black" pitchFamily="34" charset="0"/>
                <a:cs typeface="Times New Roman" pitchFamily="18" charset="0"/>
              </a:rPr>
              <a:t>Client's </a:t>
            </a:r>
          </a:p>
          <a:p>
            <a:pPr algn="ctr" eaLnBrk="1" hangingPunct="1">
              <a:defRPr/>
            </a:pPr>
            <a:r>
              <a:rPr lang="en-US" sz="1600" b="1" kern="10" dirty="0">
                <a:ln w="9525">
                  <a:solidFill>
                    <a:schemeClr val="bg2"/>
                  </a:solidFill>
                  <a:round/>
                  <a:headEnd/>
                  <a:tailEnd/>
                </a:ln>
                <a:solidFill>
                  <a:schemeClr val="bg2">
                    <a:lumMod val="50000"/>
                  </a:schemeClr>
                </a:solidFill>
                <a:latin typeface="Arial Black" pitchFamily="34" charset="0"/>
                <a:cs typeface="Times New Roman" pitchFamily="18" charset="0"/>
              </a:rPr>
              <a:t>Rights</a:t>
            </a:r>
          </a:p>
        </p:txBody>
      </p:sp>
      <p:sp>
        <p:nvSpPr>
          <p:cNvPr id="9" name="Rectangle 8"/>
          <p:cNvSpPr/>
          <p:nvPr/>
        </p:nvSpPr>
        <p:spPr>
          <a:xfrm rot="20670965">
            <a:off x="7214705" y="4532133"/>
            <a:ext cx="1224442" cy="523220"/>
          </a:xfrm>
          <a:prstGeom prst="rect">
            <a:avLst/>
          </a:prstGeom>
        </p:spPr>
        <p:txBody>
          <a:bodyPr wrap="square">
            <a:spAutoFit/>
          </a:bodyPr>
          <a:lstStyle/>
          <a:p>
            <a:pPr algn="ctr" eaLnBrk="1" hangingPunct="1">
              <a:defRPr/>
            </a:pPr>
            <a:r>
              <a:rPr lang="en-US" sz="1400" b="1" kern="10" dirty="0">
                <a:ln w="9525">
                  <a:solidFill>
                    <a:schemeClr val="bg2"/>
                  </a:solidFill>
                  <a:round/>
                  <a:headEnd/>
                  <a:tailEnd/>
                </a:ln>
                <a:solidFill>
                  <a:schemeClr val="bg2">
                    <a:lumMod val="50000"/>
                  </a:schemeClr>
                </a:solidFill>
                <a:latin typeface="Arial Black" pitchFamily="34" charset="0"/>
                <a:cs typeface="Times New Roman" pitchFamily="18" charset="0"/>
              </a:rPr>
              <a:t>Protective </a:t>
            </a:r>
          </a:p>
          <a:p>
            <a:pPr algn="ctr" eaLnBrk="1" hangingPunct="1">
              <a:defRPr/>
            </a:pPr>
            <a:r>
              <a:rPr lang="en-US" sz="1400" b="1" kern="10" dirty="0">
                <a:ln w="9525">
                  <a:solidFill>
                    <a:schemeClr val="bg2"/>
                  </a:solidFill>
                  <a:round/>
                  <a:headEnd/>
                  <a:tailEnd/>
                </a:ln>
                <a:solidFill>
                  <a:schemeClr val="bg2">
                    <a:lumMod val="50000"/>
                  </a:schemeClr>
                </a:solidFill>
                <a:latin typeface="Arial Black" pitchFamily="34" charset="0"/>
                <a:cs typeface="Times New Roman" pitchFamily="18" charset="0"/>
              </a:rPr>
              <a:t>Services</a:t>
            </a:r>
          </a:p>
        </p:txBody>
      </p:sp>
    </p:spTree>
    <p:extLst>
      <p:ext uri="{BB962C8B-B14F-4D97-AF65-F5344CB8AC3E}">
        <p14:creationId xmlns:p14="http://schemas.microsoft.com/office/powerpoint/2010/main" val="4040993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solidFill>
                  <a:schemeClr val="tx2"/>
                </a:solidFill>
              </a:rPr>
              <a:t>Our Services</a:t>
            </a:r>
          </a:p>
        </p:txBody>
      </p:sp>
      <p:sp>
        <p:nvSpPr>
          <p:cNvPr id="3" name="Subtitle 2">
            <a:extLst>
              <a:ext uri="{FF2B5EF4-FFF2-40B4-BE49-F238E27FC236}">
                <a16:creationId xmlns:a16="http://schemas.microsoft.com/office/drawing/2014/main" id="{ED49AAAA-5724-4590-824E-97F1310717C0}"/>
              </a:ext>
            </a:extLst>
          </p:cNvPr>
          <p:cNvSpPr>
            <a:spLocks noGrp="1"/>
          </p:cNvSpPr>
          <p:nvPr>
            <p:ph type="subTitle" idx="1"/>
          </p:nvPr>
        </p:nvSpPr>
        <p:spPr/>
        <p:txBody>
          <a:bodyPr/>
          <a:lstStyle/>
          <a:p>
            <a:r>
              <a:rPr lang="en-MY" dirty="0">
                <a:solidFill>
                  <a:schemeClr val="tx2"/>
                </a:solidFill>
              </a:rPr>
              <a:t>Insert your awesome subtitle here</a:t>
            </a:r>
          </a:p>
        </p:txBody>
      </p:sp>
      <p:sp>
        <p:nvSpPr>
          <p:cNvPr id="20" name="Rectangle 19">
            <a:extLst>
              <a:ext uri="{FF2B5EF4-FFF2-40B4-BE49-F238E27FC236}">
                <a16:creationId xmlns:a16="http://schemas.microsoft.com/office/drawing/2014/main" id="{0C601FAE-1A7A-4B05-9102-E8337A66A29A}"/>
              </a:ext>
            </a:extLst>
          </p:cNvPr>
          <p:cNvSpPr/>
          <p:nvPr/>
        </p:nvSpPr>
        <p:spPr>
          <a:xfrm>
            <a:off x="821809" y="1711427"/>
            <a:ext cx="4923209" cy="4809116"/>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accent1"/>
              </a:solidFill>
            </a:endParaRPr>
          </a:p>
        </p:txBody>
      </p:sp>
      <p:sp>
        <p:nvSpPr>
          <p:cNvPr id="24" name="TextBox 23">
            <a:extLst>
              <a:ext uri="{FF2B5EF4-FFF2-40B4-BE49-F238E27FC236}">
                <a16:creationId xmlns:a16="http://schemas.microsoft.com/office/drawing/2014/main" id="{D3749D52-4C01-45DC-B77A-4EC0601AD020}"/>
              </a:ext>
            </a:extLst>
          </p:cNvPr>
          <p:cNvSpPr txBox="1"/>
          <p:nvPr/>
        </p:nvSpPr>
        <p:spPr>
          <a:xfrm>
            <a:off x="1524000" y="1717792"/>
            <a:ext cx="3190968" cy="646331"/>
          </a:xfrm>
          <a:prstGeom prst="rect">
            <a:avLst/>
          </a:prstGeom>
          <a:noFill/>
        </p:spPr>
        <p:txBody>
          <a:bodyPr wrap="square" rtlCol="0">
            <a:spAutoFit/>
          </a:bodyPr>
          <a:lstStyle/>
          <a:p>
            <a:pPr algn="ctr"/>
            <a:r>
              <a:rPr lang="en-MY" sz="3600" dirty="0" smtClean="0">
                <a:solidFill>
                  <a:schemeClr val="tx2"/>
                </a:solidFill>
                <a:latin typeface="+mj-lt"/>
                <a:ea typeface="Open Sans SemiBold" panose="020B0706030804020204" pitchFamily="34" charset="0"/>
                <a:cs typeface="Open Sans SemiBold" panose="020B0706030804020204" pitchFamily="34" charset="0"/>
              </a:rPr>
              <a:t>We </a:t>
            </a:r>
            <a:r>
              <a:rPr lang="en-MY" sz="3600" b="1" dirty="0" smtClean="0">
                <a:solidFill>
                  <a:schemeClr val="tx2"/>
                </a:solidFill>
                <a:latin typeface="+mj-lt"/>
                <a:ea typeface="Open Sans SemiBold" panose="020B0706030804020204" pitchFamily="34" charset="0"/>
                <a:cs typeface="Open Sans SemiBold" panose="020B0706030804020204" pitchFamily="34" charset="0"/>
              </a:rPr>
              <a:t>Can</a:t>
            </a:r>
            <a:r>
              <a:rPr lang="en-MY" sz="3600" dirty="0" smtClean="0">
                <a:solidFill>
                  <a:schemeClr val="tx2"/>
                </a:solidFill>
                <a:latin typeface="+mj-lt"/>
                <a:ea typeface="Open Sans SemiBold" panose="020B0706030804020204" pitchFamily="34" charset="0"/>
                <a:cs typeface="Open Sans SemiBold" panose="020B0706030804020204" pitchFamily="34" charset="0"/>
              </a:rPr>
              <a:t>:</a:t>
            </a:r>
            <a:endParaRPr lang="en-MY" sz="3600" dirty="0">
              <a:solidFill>
                <a:schemeClr val="tx2"/>
              </a:solidFill>
              <a:latin typeface="+mj-lt"/>
              <a:ea typeface="Open Sans SemiBold" panose="020B0706030804020204" pitchFamily="34" charset="0"/>
              <a:cs typeface="Open Sans SemiBold" panose="020B0706030804020204" pitchFamily="34" charset="0"/>
            </a:endParaRPr>
          </a:p>
        </p:txBody>
      </p:sp>
      <p:sp>
        <p:nvSpPr>
          <p:cNvPr id="26" name="TextBox 25">
            <a:extLst>
              <a:ext uri="{FF2B5EF4-FFF2-40B4-BE49-F238E27FC236}">
                <a16:creationId xmlns:a16="http://schemas.microsoft.com/office/drawing/2014/main" id="{8C6C647C-2338-407A-8019-7333D9918BF3}"/>
              </a:ext>
            </a:extLst>
          </p:cNvPr>
          <p:cNvSpPr txBox="1"/>
          <p:nvPr/>
        </p:nvSpPr>
        <p:spPr>
          <a:xfrm>
            <a:off x="907957" y="2569467"/>
            <a:ext cx="4718606" cy="3693319"/>
          </a:xfrm>
          <a:prstGeom prst="rect">
            <a:avLst/>
          </a:prstGeom>
          <a:noFill/>
        </p:spPr>
        <p:txBody>
          <a:bodyPr wrap="square">
            <a:spAutoFit/>
          </a:bodyPr>
          <a:lstStyle/>
          <a:p>
            <a:pPr marL="285750" indent="-285750">
              <a:buFont typeface="Arial" panose="020B0604020202020204" pitchFamily="34" charset="0"/>
              <a:buChar char="•"/>
            </a:pPr>
            <a:r>
              <a:rPr lang="en-US" altLang="en-US" dirty="0"/>
              <a:t>Provide protective services interventions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Authorize in-home services when criteria </a:t>
            </a:r>
            <a:r>
              <a:rPr lang="en-US" altLang="en-US" dirty="0" smtClean="0"/>
              <a:t>met</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Intervene </a:t>
            </a:r>
            <a:r>
              <a:rPr lang="en-US" altLang="en-US" dirty="0"/>
              <a:t>when an adult is incapacitated and needs medical or mental health intervention</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Intervene on behalf of incapacitated adult to identify a representative or explore legal interventions </a:t>
            </a:r>
          </a:p>
          <a:p>
            <a:pPr marL="285750" indent="-285750">
              <a:buFont typeface="Arial" panose="020B0604020202020204" pitchFamily="34" charset="0"/>
              <a:buChar char="•"/>
            </a:pPr>
            <a:endParaRPr lang="en-US" altLang="en-US" dirty="0"/>
          </a:p>
        </p:txBody>
      </p:sp>
      <p:sp>
        <p:nvSpPr>
          <p:cNvPr id="36" name="Rectangle 35">
            <a:extLst>
              <a:ext uri="{FF2B5EF4-FFF2-40B4-BE49-F238E27FC236}">
                <a16:creationId xmlns:a16="http://schemas.microsoft.com/office/drawing/2014/main" id="{D52BABDB-37B6-4239-91FF-1252E62CC3A1}"/>
              </a:ext>
            </a:extLst>
          </p:cNvPr>
          <p:cNvSpPr/>
          <p:nvPr/>
        </p:nvSpPr>
        <p:spPr>
          <a:xfrm>
            <a:off x="6196317" y="1711427"/>
            <a:ext cx="4923209" cy="4809116"/>
          </a:xfrm>
          <a:prstGeom prst="rect">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accent1"/>
              </a:solidFill>
            </a:endParaRPr>
          </a:p>
        </p:txBody>
      </p:sp>
      <p:sp>
        <p:nvSpPr>
          <p:cNvPr id="38" name="TextBox 37">
            <a:extLst>
              <a:ext uri="{FF2B5EF4-FFF2-40B4-BE49-F238E27FC236}">
                <a16:creationId xmlns:a16="http://schemas.microsoft.com/office/drawing/2014/main" id="{0FD11306-F414-4A9E-A98D-4E5A3D48891E}"/>
              </a:ext>
            </a:extLst>
          </p:cNvPr>
          <p:cNvSpPr txBox="1"/>
          <p:nvPr/>
        </p:nvSpPr>
        <p:spPr>
          <a:xfrm>
            <a:off x="7100997" y="1728815"/>
            <a:ext cx="2954248" cy="646331"/>
          </a:xfrm>
          <a:prstGeom prst="rect">
            <a:avLst/>
          </a:prstGeom>
          <a:noFill/>
        </p:spPr>
        <p:txBody>
          <a:bodyPr wrap="square" rtlCol="0">
            <a:spAutoFit/>
          </a:bodyPr>
          <a:lstStyle/>
          <a:p>
            <a:pPr algn="ctr"/>
            <a:r>
              <a:rPr lang="en-MY" sz="3600" dirty="0" smtClean="0">
                <a:solidFill>
                  <a:schemeClr val="tx2"/>
                </a:solidFill>
                <a:latin typeface="+mj-lt"/>
                <a:ea typeface="Open Sans SemiBold" panose="020B0706030804020204" pitchFamily="34" charset="0"/>
                <a:cs typeface="Open Sans SemiBold" panose="020B0706030804020204" pitchFamily="34" charset="0"/>
              </a:rPr>
              <a:t>We </a:t>
            </a:r>
            <a:r>
              <a:rPr lang="en-MY" sz="3600" b="1" dirty="0" smtClean="0">
                <a:solidFill>
                  <a:schemeClr val="tx2"/>
                </a:solidFill>
                <a:latin typeface="+mj-lt"/>
                <a:ea typeface="Open Sans SemiBold" panose="020B0706030804020204" pitchFamily="34" charset="0"/>
                <a:cs typeface="Open Sans SemiBold" panose="020B0706030804020204" pitchFamily="34" charset="0"/>
              </a:rPr>
              <a:t>Cannot</a:t>
            </a:r>
            <a:r>
              <a:rPr lang="en-MY" sz="3600" dirty="0" smtClean="0">
                <a:solidFill>
                  <a:schemeClr val="tx2"/>
                </a:solidFill>
                <a:latin typeface="+mj-lt"/>
                <a:ea typeface="Open Sans SemiBold" panose="020B0706030804020204" pitchFamily="34" charset="0"/>
                <a:cs typeface="Open Sans SemiBold" panose="020B0706030804020204" pitchFamily="34" charset="0"/>
              </a:rPr>
              <a:t>:</a:t>
            </a:r>
            <a:endParaRPr lang="en-MY" sz="3600" dirty="0">
              <a:solidFill>
                <a:schemeClr val="tx2"/>
              </a:solidFill>
              <a:latin typeface="+mj-lt"/>
              <a:ea typeface="Open Sans SemiBold" panose="020B0706030804020204" pitchFamily="34" charset="0"/>
              <a:cs typeface="Open Sans SemiBold" panose="020B0706030804020204" pitchFamily="34" charset="0"/>
            </a:endParaRPr>
          </a:p>
        </p:txBody>
      </p:sp>
      <p:cxnSp>
        <p:nvCxnSpPr>
          <p:cNvPr id="44" name="Straight Connector 43">
            <a:extLst>
              <a:ext uri="{FF2B5EF4-FFF2-40B4-BE49-F238E27FC236}">
                <a16:creationId xmlns:a16="http://schemas.microsoft.com/office/drawing/2014/main" id="{C9B7DF4D-FF91-4DEA-B947-681D8202B0F3}"/>
              </a:ext>
            </a:extLst>
          </p:cNvPr>
          <p:cNvCxnSpPr>
            <a:cxnSpLocks/>
          </p:cNvCxnSpPr>
          <p:nvPr/>
        </p:nvCxnSpPr>
        <p:spPr>
          <a:xfrm>
            <a:off x="873900" y="2339298"/>
            <a:ext cx="4871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1D41AF-B135-4DC0-8607-3032FF036ACD}"/>
              </a:ext>
            </a:extLst>
          </p:cNvPr>
          <p:cNvCxnSpPr>
            <a:cxnSpLocks/>
          </p:cNvCxnSpPr>
          <p:nvPr/>
        </p:nvCxnSpPr>
        <p:spPr>
          <a:xfrm flipV="1">
            <a:off x="6176329" y="2325113"/>
            <a:ext cx="4943197" cy="1418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17CFD15-8B2B-4A75-B609-A4777F8946A8}"/>
              </a:ext>
            </a:extLst>
          </p:cNvPr>
          <p:cNvSpPr txBox="1"/>
          <p:nvPr/>
        </p:nvSpPr>
        <p:spPr>
          <a:xfrm>
            <a:off x="6299200" y="2569467"/>
            <a:ext cx="4557842" cy="3354765"/>
          </a:xfrm>
          <a:prstGeom prst="rect">
            <a:avLst/>
          </a:prstGeom>
          <a:noFill/>
        </p:spPr>
        <p:txBody>
          <a:bodyPr wrap="square">
            <a:spAutoFit/>
          </a:bodyPr>
          <a:lstStyle/>
          <a:p>
            <a:pPr marL="285750" indent="-285750">
              <a:buFont typeface="Arial" panose="020B0604020202020204" pitchFamily="34" charset="0"/>
              <a:buChar char="•"/>
            </a:pPr>
            <a:r>
              <a:rPr lang="en-US" altLang="en-US" dirty="0"/>
              <a:t>Transport under any circumstances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Remove or evict an adult from their </a:t>
            </a:r>
            <a:r>
              <a:rPr lang="en-US" altLang="en-US" dirty="0" smtClean="0"/>
              <a:t>home</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Place </a:t>
            </a:r>
            <a:r>
              <a:rPr lang="en-US" altLang="en-US" dirty="0"/>
              <a:t>an adult in a mental health facility, nursing home or hospital</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Force a competent adult to change their behavior or lifestyle</a:t>
            </a:r>
          </a:p>
          <a:p>
            <a:r>
              <a:rPr lang="en-US" altLang="en-US" dirty="0" smtClean="0"/>
              <a:t> </a:t>
            </a:r>
            <a:endParaRPr lang="en-US" altLang="en-US" dirty="0"/>
          </a:p>
          <a:p>
            <a:endParaRPr lang="en-US" altLang="en-US" sz="1400" dirty="0"/>
          </a:p>
        </p:txBody>
      </p:sp>
    </p:spTree>
    <p:extLst>
      <p:ext uri="{BB962C8B-B14F-4D97-AF65-F5344CB8AC3E}">
        <p14:creationId xmlns:p14="http://schemas.microsoft.com/office/powerpoint/2010/main" val="290714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smtClean="0">
                <a:solidFill>
                  <a:schemeClr val="bg2">
                    <a:lumMod val="50000"/>
                  </a:schemeClr>
                </a:solidFill>
              </a:rPr>
              <a:t>Adult Abuse &amp; Neglect Hotline</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1907380" y="3881287"/>
            <a:ext cx="8377238" cy="27699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638" lvl="1" indent="0" algn="ctr">
              <a:buNone/>
              <a:defRPr/>
            </a:pPr>
            <a:r>
              <a:rPr lang="en-US" altLang="en-US" sz="2800" dirty="0">
                <a:solidFill>
                  <a:schemeClr val="bg2">
                    <a:lumMod val="50000"/>
                  </a:schemeClr>
                </a:solidFill>
              </a:rPr>
              <a:t>Hours of Operation – 7:00 AM to 8:00 PM</a:t>
            </a:r>
            <a:br>
              <a:rPr lang="en-US" altLang="en-US" sz="2800" dirty="0">
                <a:solidFill>
                  <a:schemeClr val="bg2">
                    <a:lumMod val="50000"/>
                  </a:schemeClr>
                </a:solidFill>
              </a:rPr>
            </a:br>
            <a:r>
              <a:rPr lang="en-US" altLang="en-US" sz="2800" dirty="0">
                <a:solidFill>
                  <a:schemeClr val="bg2">
                    <a:lumMod val="50000"/>
                  </a:schemeClr>
                </a:solidFill>
              </a:rPr>
              <a:t>7 days a week including holidays</a:t>
            </a:r>
          </a:p>
          <a:p>
            <a:pPr marL="274638" lvl="1" indent="0" algn="ctr">
              <a:buNone/>
              <a:defRPr/>
            </a:pPr>
            <a:r>
              <a:rPr lang="en-US" altLang="en-US" sz="2800" dirty="0">
                <a:solidFill>
                  <a:schemeClr val="bg2">
                    <a:lumMod val="50000"/>
                  </a:schemeClr>
                </a:solidFill>
              </a:rPr>
              <a:t>or</a:t>
            </a:r>
          </a:p>
          <a:p>
            <a:pPr algn="ctr">
              <a:defRPr/>
            </a:pPr>
            <a:endParaRPr lang="en-US" altLang="en-US" u="sng" dirty="0">
              <a:solidFill>
                <a:srgbClr val="0070C0"/>
              </a:solidFill>
            </a:endParaRPr>
          </a:p>
          <a:p>
            <a:pPr algn="ctr">
              <a:defRPr/>
            </a:pPr>
            <a:r>
              <a:rPr lang="en-US" altLang="en-US" sz="4800" u="sng" dirty="0">
                <a:solidFill>
                  <a:srgbClr val="0070C0"/>
                </a:solidFill>
              </a:rPr>
              <a:t>https://health.mo.gov/abuse</a:t>
            </a:r>
          </a:p>
          <a:p>
            <a:pPr marL="107950" indent="0">
              <a:buNone/>
            </a:pPr>
            <a:endParaRPr lang="en-US" altLang="en-US" sz="2400"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3505199" y="1953157"/>
            <a:ext cx="5181600" cy="1580040"/>
          </a:xfrm>
          <a:prstGeom prst="rect">
            <a:avLst/>
          </a:prstGeom>
          <a:ln>
            <a:solidFill>
              <a:schemeClr val="tx1"/>
            </a:solidFill>
          </a:ln>
        </p:spPr>
      </p:pic>
    </p:spTree>
    <p:extLst>
      <p:ext uri="{BB962C8B-B14F-4D97-AF65-F5344CB8AC3E}">
        <p14:creationId xmlns:p14="http://schemas.microsoft.com/office/powerpoint/2010/main" val="337100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505038" y="678466"/>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386257" y="644699"/>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971411" y="3028425"/>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FFFF"/>
                </a:solidFill>
                <a:effectLst/>
                <a:uLnTx/>
                <a:uFillTx/>
              </a:rPr>
              <a:t>QUESTIONS?</a:t>
            </a:r>
            <a:endParaRPr kumimoji="0" lang="en-US" sz="4800" b="1" i="0" u="none" strike="noStrike" kern="1200" cap="none" spc="0" normalizeH="0" baseline="0" noProof="0" dirty="0">
              <a:ln>
                <a:noFill/>
              </a:ln>
              <a:solidFill>
                <a:srgbClr val="FFFFFF"/>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588" y="678466"/>
            <a:ext cx="1599082" cy="1599082"/>
          </a:xfrm>
          <a:prstGeom prst="rect">
            <a:avLst/>
          </a:prstGeom>
        </p:spPr>
      </p:pic>
      <p:sp>
        <p:nvSpPr>
          <p:cNvPr id="6" name="Oval 5">
            <a:extLst>
              <a:ext uri="{FF2B5EF4-FFF2-40B4-BE49-F238E27FC236}">
                <a16:creationId xmlns:a16="http://schemas.microsoft.com/office/drawing/2014/main" id="{6D641786-405A-4AA8-9484-5BC7E77F03E1}"/>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Oval 8">
            <a:extLst>
              <a:ext uri="{FF2B5EF4-FFF2-40B4-BE49-F238E27FC236}">
                <a16:creationId xmlns:a16="http://schemas.microsoft.com/office/drawing/2014/main" id="{74069378-F53D-4139-9510-AABD0ABD2669}"/>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 name="Oval 9">
            <a:extLst>
              <a:ext uri="{FF2B5EF4-FFF2-40B4-BE49-F238E27FC236}">
                <a16:creationId xmlns:a16="http://schemas.microsoft.com/office/drawing/2014/main" id="{8D50AD2A-240C-44A0-9732-9034AF5389E5}"/>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8488347" y="4177408"/>
            <a:ext cx="2781686" cy="307777"/>
          </a:xfrm>
          <a:prstGeom prst="rect">
            <a:avLst/>
          </a:prstGeom>
          <a:noFill/>
        </p:spPr>
        <p:txBody>
          <a:bodyPr wrap="square" rtlCol="0">
            <a:spAutoFit/>
          </a:bodyPr>
          <a:lstStyle/>
          <a:p>
            <a:r>
              <a:rPr lang="en-US" sz="1400" dirty="0" smtClean="0"/>
              <a:t>Tim.Jackson@health.mo.gov</a:t>
            </a:r>
            <a:endParaRPr lang="en-MY" sz="140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8488347" y="4897464"/>
            <a:ext cx="1297150" cy="307777"/>
          </a:xfrm>
          <a:prstGeom prst="rect">
            <a:avLst/>
          </a:prstGeom>
          <a:noFill/>
        </p:spPr>
        <p:txBody>
          <a:bodyPr wrap="none" rtlCol="0">
            <a:spAutoFit/>
          </a:bodyPr>
          <a:lstStyle/>
          <a:p>
            <a:r>
              <a:rPr lang="en-US" sz="1400" dirty="0" smtClean="0"/>
              <a:t>573-472-6696</a:t>
            </a:r>
            <a:endParaRPr lang="en-MY" sz="1400" dirty="0"/>
          </a:p>
        </p:txBody>
      </p:sp>
      <p:sp>
        <p:nvSpPr>
          <p:cNvPr id="13" name="TextBox 12">
            <a:extLst>
              <a:ext uri="{FF2B5EF4-FFF2-40B4-BE49-F238E27FC236}">
                <a16:creationId xmlns:a16="http://schemas.microsoft.com/office/drawing/2014/main" id="{A6B9FDDA-F042-43AE-A86B-DE6C8442F9D6}"/>
              </a:ext>
            </a:extLst>
          </p:cNvPr>
          <p:cNvSpPr txBox="1"/>
          <p:nvPr/>
        </p:nvSpPr>
        <p:spPr>
          <a:xfrm>
            <a:off x="8488347" y="5680211"/>
            <a:ext cx="1497526" cy="307777"/>
          </a:xfrm>
          <a:prstGeom prst="rect">
            <a:avLst/>
          </a:prstGeom>
          <a:noFill/>
        </p:spPr>
        <p:txBody>
          <a:bodyPr wrap="none" rtlCol="0">
            <a:spAutoFit/>
          </a:bodyPr>
          <a:lstStyle/>
          <a:p>
            <a:r>
              <a:rPr lang="en-US" sz="1400" dirty="0" smtClean="0"/>
              <a:t>Health.Mo.Gov</a:t>
            </a:r>
            <a:endParaRPr lang="en-MY" sz="140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67625" y="4241296"/>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067625" y="4964149"/>
            <a:ext cx="180000" cy="180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22"/>
              </a:ext>
            </a:extLst>
          </a:blip>
          <a:stretch>
            <a:fillRect/>
          </a:stretch>
        </p:blipFill>
        <p:spPr>
          <a:xfrm>
            <a:off x="8059963" y="5736437"/>
            <a:ext cx="195323" cy="195323"/>
          </a:xfrm>
          <a:prstGeom prst="rect">
            <a:avLst/>
          </a:prstGeom>
        </p:spPr>
      </p:pic>
    </p:spTree>
    <p:extLst>
      <p:ext uri="{BB962C8B-B14F-4D97-AF65-F5344CB8AC3E}">
        <p14:creationId xmlns:p14="http://schemas.microsoft.com/office/powerpoint/2010/main" val="354240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b="4973"/>
          <a:stretch/>
        </p:blipFill>
        <p:spPr>
          <a:xfrm>
            <a:off x="-7621" y="615552"/>
            <a:ext cx="12192000" cy="6518435"/>
          </a:xfrm>
          <a:prstGeom prst="rect">
            <a:avLst/>
          </a:prstGeom>
        </p:spPr>
      </p:pic>
      <p:sp>
        <p:nvSpPr>
          <p:cNvPr id="5" name="TextBox 4">
            <a:extLst>
              <a:ext uri="{FF2B5EF4-FFF2-40B4-BE49-F238E27FC236}">
                <a16:creationId xmlns:a16="http://schemas.microsoft.com/office/drawing/2014/main" id="{F7BC944F-58FB-421A-BC42-AC56ECE7965C}"/>
              </a:ext>
            </a:extLst>
          </p:cNvPr>
          <p:cNvSpPr txBox="1"/>
          <p:nvPr/>
        </p:nvSpPr>
        <p:spPr>
          <a:xfrm>
            <a:off x="3375660" y="4052325"/>
            <a:ext cx="5440680" cy="954107"/>
          </a:xfrm>
          <a:prstGeom prst="rect">
            <a:avLst/>
          </a:prstGeom>
          <a:noFill/>
        </p:spPr>
        <p:txBody>
          <a:bodyPr wrap="square" rtlCol="0">
            <a:spAutoFit/>
          </a:bodyPr>
          <a:lstStyle/>
          <a:p>
            <a:pPr algn="ctr"/>
            <a:r>
              <a:rPr lang="en-MY" sz="2800" dirty="0" smtClean="0">
                <a:solidFill>
                  <a:schemeClr val="tx2"/>
                </a:solidFill>
                <a:latin typeface="+mj-lt"/>
                <a:ea typeface="Open Sans Extrabold" panose="020B0906030804020204" pitchFamily="34" charset="0"/>
                <a:cs typeface="Open Sans Extrabold" panose="020B0906030804020204" pitchFamily="34" charset="0"/>
              </a:rPr>
              <a:t>PROTECTING HEALTH AND</a:t>
            </a:r>
          </a:p>
          <a:p>
            <a:pPr algn="ctr"/>
            <a:r>
              <a:rPr lang="en-MY" sz="2800" dirty="0" smtClean="0">
                <a:solidFill>
                  <a:schemeClr val="tx2"/>
                </a:solidFill>
                <a:latin typeface="+mj-lt"/>
                <a:ea typeface="Open Sans Extrabold" panose="020B0906030804020204" pitchFamily="34" charset="0"/>
                <a:cs typeface="Open Sans Extrabold" panose="020B0906030804020204" pitchFamily="34" charset="0"/>
              </a:rPr>
              <a:t>KEEPING PEOPLE SAFE</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30624" y="1477493"/>
            <a:ext cx="6730753" cy="2692430"/>
          </a:xfrm>
          <a:prstGeom prst="rect">
            <a:avLst/>
          </a:prstGeom>
        </p:spPr>
      </p:pic>
    </p:spTree>
    <p:extLst>
      <p:ext uri="{BB962C8B-B14F-4D97-AF65-F5344CB8AC3E}">
        <p14:creationId xmlns:p14="http://schemas.microsoft.com/office/powerpoint/2010/main" val="3590310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t>6+++++</a:t>
            </a:r>
            <a:endParaRPr lang="en-MY" dirty="0"/>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1532445" y="3584592"/>
            <a:ext cx="9148916" cy="923330"/>
          </a:xfrm>
          <a:prstGeom prst="rect">
            <a:avLst/>
          </a:prstGeom>
          <a:noFill/>
        </p:spPr>
        <p:txBody>
          <a:bodyPr wrap="none" rtlCol="0">
            <a:spAutoFit/>
          </a:bodyPr>
          <a:lstStyle/>
          <a:p>
            <a:pPr algn="ctr"/>
            <a:r>
              <a:rPr lang="en-MY" sz="5400" dirty="0" smtClean="0">
                <a:latin typeface="+mj-lt"/>
              </a:rPr>
              <a:t>MO Adult Protective Services</a:t>
            </a:r>
            <a:endParaRPr lang="en-MY" sz="5400" dirty="0">
              <a:latin typeface="+mj-lt"/>
            </a:endParaRPr>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2989004" y="5168383"/>
            <a:ext cx="6224909" cy="646331"/>
          </a:xfrm>
          <a:prstGeom prst="rect">
            <a:avLst/>
          </a:prstGeom>
          <a:noFill/>
        </p:spPr>
        <p:txBody>
          <a:bodyPr wrap="none" rtlCol="0">
            <a:spAutoFit/>
          </a:bodyPr>
          <a:lstStyle/>
          <a:p>
            <a:pPr algn="ctr"/>
            <a:r>
              <a:rPr lang="en-US" dirty="0" smtClean="0"/>
              <a:t>Tim Jackson</a:t>
            </a:r>
          </a:p>
          <a:p>
            <a:pPr algn="ctr"/>
            <a:r>
              <a:rPr lang="en-US" dirty="0" smtClean="0"/>
              <a:t>Section Administrator- Section for Adult Protective Services</a:t>
            </a:r>
            <a:endParaRPr lang="en-MY"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mn-lt"/>
              </a:rPr>
              <a:t>Today’s Objectives</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8"/>
            <a:ext cx="10515599" cy="31085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600" dirty="0" smtClean="0">
                <a:solidFill>
                  <a:schemeClr val="tx2">
                    <a:lumMod val="50000"/>
                  </a:schemeClr>
                </a:solidFill>
              </a:rPr>
              <a:t>Gain </a:t>
            </a:r>
            <a:r>
              <a:rPr lang="en-US" sz="3600" dirty="0">
                <a:solidFill>
                  <a:schemeClr val="tx2">
                    <a:lumMod val="50000"/>
                  </a:schemeClr>
                </a:solidFill>
              </a:rPr>
              <a:t>new/updated knowledge of:</a:t>
            </a:r>
          </a:p>
          <a:p>
            <a:pPr marL="788988" lvl="1" indent="-514350">
              <a:buFont typeface="Arial" panose="020B0604020202020204" pitchFamily="34" charset="0"/>
              <a:buChar char="•"/>
              <a:defRPr/>
            </a:pPr>
            <a:r>
              <a:rPr lang="en-US" sz="3200" dirty="0">
                <a:solidFill>
                  <a:schemeClr val="tx2">
                    <a:lumMod val="50000"/>
                  </a:schemeClr>
                </a:solidFill>
              </a:rPr>
              <a:t>Adult Protective Services (APS) </a:t>
            </a:r>
          </a:p>
          <a:p>
            <a:pPr marL="788988" lvl="1" indent="-514350">
              <a:buFont typeface="Arial" panose="020B0604020202020204" pitchFamily="34" charset="0"/>
              <a:buChar char="•"/>
              <a:defRPr/>
            </a:pPr>
            <a:r>
              <a:rPr lang="en-US" sz="3200" dirty="0">
                <a:solidFill>
                  <a:schemeClr val="tx2">
                    <a:lumMod val="50000"/>
                  </a:schemeClr>
                </a:solidFill>
              </a:rPr>
              <a:t>Who are Mandated Reporters of Adult Abuse  </a:t>
            </a:r>
          </a:p>
          <a:p>
            <a:pPr marL="788988" lvl="1" indent="-514350">
              <a:buFont typeface="Arial" panose="020B0604020202020204" pitchFamily="34" charset="0"/>
              <a:buChar char="•"/>
              <a:defRPr/>
            </a:pPr>
            <a:r>
              <a:rPr lang="en-US" sz="3200" dirty="0">
                <a:solidFill>
                  <a:schemeClr val="tx2">
                    <a:lumMod val="50000"/>
                  </a:schemeClr>
                </a:solidFill>
              </a:rPr>
              <a:t>Signs &amp; Symptoms of Adult Abuse, Neglect, and Exploitation</a:t>
            </a:r>
          </a:p>
          <a:p>
            <a:pPr marL="788988" lvl="1" indent="-514350">
              <a:buFont typeface="Arial" panose="020B0604020202020204" pitchFamily="34" charset="0"/>
              <a:buChar char="•"/>
              <a:defRPr/>
            </a:pPr>
            <a:r>
              <a:rPr lang="en-US" sz="3200" dirty="0">
                <a:solidFill>
                  <a:schemeClr val="tx2">
                    <a:lumMod val="50000"/>
                  </a:schemeClr>
                </a:solidFill>
              </a:rPr>
              <a:t>Expected Responses from APS staff</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74644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mn-lt"/>
              </a:rPr>
              <a:t>Division of Senior &amp; Disability Services</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8"/>
            <a:ext cx="1051559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solidFill>
                  <a:schemeClr val="tx2">
                    <a:lumMod val="50000"/>
                  </a:schemeClr>
                </a:solidFill>
              </a:rPr>
              <a:t>Missouri’s Adult Protective Services (APS) promotes: safety, independence, and quality-of-life for vulnerable adults who are being abused, or are in danger of being abused, neglected by self or others, or financially exploited, and who are unable to protect themselves.</a:t>
            </a:r>
          </a:p>
          <a:p>
            <a:pPr marL="274320" indent="-274320">
              <a:spcBef>
                <a:spcPts val="1800"/>
              </a:spcBef>
              <a:spcAft>
                <a:spcPct val="50000"/>
              </a:spcAft>
              <a:buClr>
                <a:srgbClr val="A9FDF9"/>
              </a:buClr>
              <a:buSzPct val="115000"/>
              <a:buFont typeface="Wingdings" pitchFamily="2" charset="2"/>
              <a:buChar char="§"/>
              <a:defRPr/>
            </a:pPr>
            <a:r>
              <a:rPr lang="en-US" altLang="en-US" sz="2400" dirty="0">
                <a:solidFill>
                  <a:schemeClr val="tx2">
                    <a:lumMod val="50000"/>
                  </a:schemeClr>
                </a:solidFill>
              </a:rPr>
              <a:t>Mandated to investigate</a:t>
            </a:r>
          </a:p>
          <a:p>
            <a:pPr marL="274320" indent="-274320">
              <a:spcBef>
                <a:spcPts val="1800"/>
              </a:spcBef>
              <a:spcAft>
                <a:spcPct val="50000"/>
              </a:spcAft>
              <a:buClr>
                <a:srgbClr val="A9FDF9"/>
              </a:buClr>
              <a:buSzPct val="115000"/>
              <a:buFont typeface="Wingdings" pitchFamily="2" charset="2"/>
              <a:buChar char="§"/>
              <a:defRPr/>
            </a:pPr>
            <a:r>
              <a:rPr lang="en-US" altLang="en-US" sz="2400" dirty="0">
                <a:solidFill>
                  <a:schemeClr val="tx2">
                    <a:lumMod val="50000"/>
                  </a:schemeClr>
                </a:solidFill>
              </a:rPr>
              <a:t>Provide protective &amp; support services</a:t>
            </a:r>
          </a:p>
          <a:p>
            <a:pPr marL="274320" indent="-274320">
              <a:spcBef>
                <a:spcPts val="1800"/>
              </a:spcBef>
              <a:spcAft>
                <a:spcPct val="50000"/>
              </a:spcAft>
              <a:buClr>
                <a:srgbClr val="A9FDF9"/>
              </a:buClr>
              <a:buSzPct val="115000"/>
              <a:buFont typeface="Wingdings" pitchFamily="2" charset="2"/>
              <a:buChar char="§"/>
              <a:defRPr/>
            </a:pPr>
            <a:r>
              <a:rPr lang="en-US" altLang="en-US" sz="2400" dirty="0">
                <a:solidFill>
                  <a:schemeClr val="tx2">
                    <a:lumMod val="50000"/>
                  </a:schemeClr>
                </a:solidFill>
              </a:rPr>
              <a:t>Empower seniors &amp; adults with disabilities</a:t>
            </a:r>
          </a:p>
          <a:p>
            <a:pPr marL="274320" indent="-274320">
              <a:spcBef>
                <a:spcPts val="1800"/>
              </a:spcBef>
              <a:spcAft>
                <a:spcPct val="15000"/>
              </a:spcAft>
              <a:buClr>
                <a:srgbClr val="A9FDF9"/>
              </a:buClr>
              <a:buSzPct val="115000"/>
              <a:buFont typeface="Wingdings" pitchFamily="2" charset="2"/>
              <a:buChar char="§"/>
              <a:defRPr/>
            </a:pPr>
            <a:r>
              <a:rPr lang="en-US" altLang="en-US" sz="2400" dirty="0">
                <a:solidFill>
                  <a:schemeClr val="tx2">
                    <a:lumMod val="50000"/>
                  </a:schemeClr>
                </a:solidFill>
              </a:rPr>
              <a:t>Assist clients live safely in the least restrictive environment</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8824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mn-lt"/>
              </a:rPr>
              <a:t>Who Does APS Serve?</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824009"/>
            <a:ext cx="10515599" cy="40134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50000"/>
              </a:spcAft>
              <a:buClr>
                <a:srgbClr val="FFFF00"/>
              </a:buClr>
              <a:defRPr/>
            </a:pPr>
            <a:r>
              <a:rPr lang="en-US" altLang="en-US" sz="2800" dirty="0" smtClean="0"/>
              <a:t>Missourians </a:t>
            </a:r>
            <a:r>
              <a:rPr lang="en-US" altLang="en-US" sz="2800" dirty="0"/>
              <a:t>who are….</a:t>
            </a:r>
          </a:p>
          <a:p>
            <a:pPr algn="ctr">
              <a:spcBef>
                <a:spcPct val="0"/>
              </a:spcBef>
              <a:spcAft>
                <a:spcPct val="15000"/>
              </a:spcAft>
              <a:buClr>
                <a:schemeClr val="accent2"/>
              </a:buClr>
              <a:buFont typeface="Courier New" panose="02070309020205020404" pitchFamily="49" charset="0"/>
              <a:buChar char="o"/>
              <a:defRPr/>
            </a:pPr>
            <a:r>
              <a:rPr lang="en-US" altLang="en-US" sz="2800" dirty="0"/>
              <a:t>60 years and older</a:t>
            </a:r>
          </a:p>
          <a:p>
            <a:pPr algn="ctr">
              <a:spcBef>
                <a:spcPct val="0"/>
              </a:spcBef>
              <a:spcAft>
                <a:spcPct val="15000"/>
              </a:spcAft>
              <a:buClr>
                <a:schemeClr val="accent2"/>
              </a:buClr>
              <a:defRPr/>
            </a:pPr>
            <a:r>
              <a:rPr lang="en-US" altLang="en-US" sz="2800" dirty="0"/>
              <a:t>OR</a:t>
            </a:r>
          </a:p>
          <a:p>
            <a:pPr algn="ctr">
              <a:spcBef>
                <a:spcPct val="0"/>
              </a:spcBef>
              <a:spcAft>
                <a:spcPct val="15000"/>
              </a:spcAft>
              <a:buClr>
                <a:schemeClr val="accent2"/>
              </a:buClr>
              <a:buFont typeface="Courier New" panose="02070309020205020404" pitchFamily="49" charset="0"/>
              <a:buChar char="o"/>
              <a:defRPr/>
            </a:pPr>
            <a:r>
              <a:rPr lang="en-US" altLang="en-US" sz="2800" dirty="0"/>
              <a:t>18-59 years with a mental </a:t>
            </a:r>
          </a:p>
          <a:p>
            <a:pPr algn="ctr">
              <a:spcBef>
                <a:spcPct val="0"/>
              </a:spcBef>
              <a:spcAft>
                <a:spcPct val="15000"/>
              </a:spcAft>
              <a:buClr>
                <a:schemeClr val="accent2"/>
              </a:buClr>
              <a:defRPr/>
            </a:pPr>
            <a:r>
              <a:rPr lang="en-US" altLang="en-US" sz="2800" dirty="0"/>
              <a:t>or physical disability</a:t>
            </a:r>
          </a:p>
          <a:p>
            <a:pPr>
              <a:defRPr/>
            </a:pPr>
            <a:r>
              <a:rPr lang="en-US" altLang="en-US" sz="2800" dirty="0"/>
              <a:t>…and </a:t>
            </a:r>
            <a:r>
              <a:rPr lang="en-US" sz="2800" dirty="0"/>
              <a:t>unable to protect his or her own interests or adequately perform or obtain services which are necessary to meet his or her essential human needs.</a:t>
            </a:r>
            <a:endParaRPr lang="en-US" altLang="en-US" sz="2800"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82305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mn-lt"/>
              </a:rPr>
              <a:t>DHSS shall investigate…</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6"/>
            <a:ext cx="6338349" cy="49552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solidFill>
                  <a:schemeClr val="tx2">
                    <a:lumMod val="50000"/>
                  </a:schemeClr>
                </a:solidFill>
              </a:rPr>
              <a:t>192.2415, </a:t>
            </a:r>
            <a:r>
              <a:rPr lang="en-US" sz="2800" dirty="0" err="1">
                <a:solidFill>
                  <a:schemeClr val="tx2">
                    <a:lumMod val="50000"/>
                  </a:schemeClr>
                </a:solidFill>
              </a:rPr>
              <a:t>RSMo</a:t>
            </a:r>
            <a:r>
              <a:rPr lang="en-US" sz="2800" dirty="0">
                <a:solidFill>
                  <a:schemeClr val="tx2">
                    <a:lumMod val="50000"/>
                  </a:schemeClr>
                </a:solidFill>
              </a:rPr>
              <a:t>.:</a:t>
            </a:r>
          </a:p>
          <a:p>
            <a:pPr marL="342900" indent="-342900">
              <a:buFont typeface="Arial" panose="020B0604020202020204" pitchFamily="34" charset="0"/>
              <a:buChar char="•"/>
              <a:defRPr/>
            </a:pPr>
            <a:r>
              <a:rPr lang="en-US" sz="2400" dirty="0">
                <a:solidFill>
                  <a:schemeClr val="tx2">
                    <a:lumMod val="50000"/>
                  </a:schemeClr>
                </a:solidFill>
              </a:rPr>
              <a:t>“Prompt &amp; thorough” investigation to determine…</a:t>
            </a:r>
          </a:p>
          <a:p>
            <a:pPr marL="342900" indent="-342900">
              <a:buFont typeface="Arial" panose="020B0604020202020204" pitchFamily="34" charset="0"/>
              <a:buChar char="•"/>
              <a:defRPr/>
            </a:pPr>
            <a:r>
              <a:rPr lang="en-US" sz="2400" dirty="0">
                <a:solidFill>
                  <a:schemeClr val="tx2">
                    <a:lumMod val="50000"/>
                  </a:schemeClr>
                </a:solidFill>
              </a:rPr>
              <a:t>Likelihood of serious physical harm AND</a:t>
            </a:r>
          </a:p>
          <a:p>
            <a:pPr marL="342900" indent="-342900">
              <a:buFont typeface="Arial" panose="020B0604020202020204" pitchFamily="34" charset="0"/>
              <a:buChar char="•"/>
              <a:defRPr/>
            </a:pPr>
            <a:r>
              <a:rPr lang="en-US" sz="2400" dirty="0">
                <a:solidFill>
                  <a:schemeClr val="tx2">
                    <a:lumMod val="50000"/>
                  </a:schemeClr>
                </a:solidFill>
              </a:rPr>
              <a:t>Protective Service </a:t>
            </a:r>
            <a:r>
              <a:rPr lang="en-US" sz="2400" dirty="0" smtClean="0">
                <a:solidFill>
                  <a:schemeClr val="tx2">
                    <a:lumMod val="50000"/>
                  </a:schemeClr>
                </a:solidFill>
              </a:rPr>
              <a:t>needs</a:t>
            </a:r>
          </a:p>
          <a:p>
            <a:pPr marL="342900" indent="-342900">
              <a:buFont typeface="Arial" panose="020B0604020202020204" pitchFamily="34" charset="0"/>
              <a:buChar char="•"/>
              <a:defRPr/>
            </a:pPr>
            <a:r>
              <a:rPr lang="en-US" sz="2400" dirty="0" smtClean="0">
                <a:solidFill>
                  <a:schemeClr val="tx2">
                    <a:lumMod val="50000"/>
                  </a:schemeClr>
                </a:solidFill>
              </a:rPr>
              <a:t>Determine Needs</a:t>
            </a:r>
          </a:p>
          <a:p>
            <a:pPr marL="342900" indent="-342900">
              <a:buFont typeface="Arial" panose="020B0604020202020204" pitchFamily="34" charset="0"/>
              <a:buChar char="•"/>
              <a:defRPr/>
            </a:pPr>
            <a:r>
              <a:rPr lang="en-US" sz="2400" dirty="0" smtClean="0">
                <a:solidFill>
                  <a:schemeClr val="tx2">
                    <a:lumMod val="50000"/>
                  </a:schemeClr>
                </a:solidFill>
              </a:rPr>
              <a:t>Social </a:t>
            </a:r>
            <a:r>
              <a:rPr lang="en-US" sz="2400" dirty="0">
                <a:solidFill>
                  <a:schemeClr val="tx2">
                    <a:lumMod val="50000"/>
                  </a:schemeClr>
                </a:solidFill>
              </a:rPr>
              <a:t>Casework, Counseling or </a:t>
            </a:r>
            <a:r>
              <a:rPr lang="en-US" sz="2400" dirty="0" smtClean="0">
                <a:solidFill>
                  <a:schemeClr val="tx2">
                    <a:lumMod val="50000"/>
                  </a:schemeClr>
                </a:solidFill>
              </a:rPr>
              <a:t>Referral</a:t>
            </a:r>
          </a:p>
          <a:p>
            <a:pPr marL="342900" indent="-342900">
              <a:buFont typeface="Arial" panose="020B0604020202020204" pitchFamily="34" charset="0"/>
              <a:buChar char="•"/>
              <a:defRPr/>
            </a:pPr>
            <a:r>
              <a:rPr lang="en-US" sz="2400" dirty="0" smtClean="0">
                <a:solidFill>
                  <a:schemeClr val="tx2">
                    <a:lumMod val="50000"/>
                  </a:schemeClr>
                </a:solidFill>
              </a:rPr>
              <a:t>Assist </a:t>
            </a:r>
            <a:r>
              <a:rPr lang="en-US" sz="2400" dirty="0">
                <a:solidFill>
                  <a:schemeClr val="tx2">
                    <a:lumMod val="50000"/>
                  </a:schemeClr>
                </a:solidFill>
              </a:rPr>
              <a:t>with locating Alternative </a:t>
            </a:r>
            <a:r>
              <a:rPr lang="en-US" sz="2400" dirty="0" smtClean="0">
                <a:solidFill>
                  <a:schemeClr val="tx2">
                    <a:lumMod val="50000"/>
                  </a:schemeClr>
                </a:solidFill>
              </a:rPr>
              <a:t>Living</a:t>
            </a:r>
          </a:p>
          <a:p>
            <a:pPr marL="342900" indent="-342900">
              <a:buFont typeface="Arial" panose="020B0604020202020204" pitchFamily="34" charset="0"/>
              <a:buChar char="•"/>
              <a:defRPr/>
            </a:pPr>
            <a:r>
              <a:rPr lang="en-US" sz="2400" dirty="0" smtClean="0">
                <a:solidFill>
                  <a:schemeClr val="tx2">
                    <a:lumMod val="50000"/>
                  </a:schemeClr>
                </a:solidFill>
              </a:rPr>
              <a:t>Provide </a:t>
            </a:r>
            <a:r>
              <a:rPr lang="en-US" sz="2400" dirty="0">
                <a:solidFill>
                  <a:schemeClr val="tx2">
                    <a:lumMod val="50000"/>
                  </a:schemeClr>
                </a:solidFill>
              </a:rPr>
              <a:t>Protective </a:t>
            </a:r>
            <a:r>
              <a:rPr lang="en-US" sz="2400" dirty="0" smtClean="0">
                <a:solidFill>
                  <a:schemeClr val="tx2">
                    <a:lumMod val="50000"/>
                  </a:schemeClr>
                </a:solidFill>
              </a:rPr>
              <a:t>Services</a:t>
            </a:r>
          </a:p>
          <a:p>
            <a:pPr marL="342900" indent="-342900">
              <a:buFont typeface="Arial" panose="020B0604020202020204" pitchFamily="34" charset="0"/>
              <a:buChar char="•"/>
              <a:defRPr/>
            </a:pPr>
            <a:r>
              <a:rPr lang="en-US" sz="2400" dirty="0" smtClean="0">
                <a:solidFill>
                  <a:schemeClr val="tx2">
                    <a:lumMod val="50000"/>
                  </a:schemeClr>
                </a:solidFill>
              </a:rPr>
              <a:t>Coordinate </a:t>
            </a:r>
            <a:r>
              <a:rPr lang="en-US" sz="2400" dirty="0">
                <a:solidFill>
                  <a:schemeClr val="tx2">
                    <a:lumMod val="50000"/>
                  </a:schemeClr>
                </a:solidFill>
              </a:rPr>
              <a:t>with other agencies in exchange of info and avoidance of service duplication </a:t>
            </a:r>
            <a:endParaRPr lang="en-US" sz="2400" dirty="0"/>
          </a:p>
          <a:p>
            <a:pPr marL="342900" indent="-342900">
              <a:buFont typeface="Arial" panose="020B0604020202020204" pitchFamily="34" charset="0"/>
              <a:buChar char="•"/>
              <a:defRPr/>
            </a:pPr>
            <a:endParaRPr lang="en-US" sz="2400" dirty="0">
              <a:solidFill>
                <a:schemeClr val="tx2">
                  <a:lumMod val="50000"/>
                </a:schemeClr>
              </a:solidFill>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97890">
            <a:off x="8186015" y="1329044"/>
            <a:ext cx="3486558" cy="466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54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mn-lt"/>
              </a:rPr>
              <a:t>Are you a mandated reporter?</a:t>
            </a:r>
            <a:endParaRPr kumimoji="0" lang="en-US" sz="3600" b="0" i="0" u="none" strike="noStrike" kern="1200" cap="none" spc="0" normalizeH="0" baseline="0" noProof="0" dirty="0">
              <a:ln>
                <a:noFill/>
              </a:ln>
              <a:effectLst/>
              <a:uLnTx/>
              <a:uFillTx/>
              <a:latin typeface="+mn-l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1163439">
            <a:off x="1204249" y="1804371"/>
            <a:ext cx="3428287" cy="441912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6" name="TextBox 5"/>
          <p:cNvSpPr txBox="1"/>
          <p:nvPr/>
        </p:nvSpPr>
        <p:spPr>
          <a:xfrm>
            <a:off x="6796870" y="1716287"/>
            <a:ext cx="2141068" cy="369332"/>
          </a:xfrm>
          <a:prstGeom prst="rect">
            <a:avLst/>
          </a:prstGeom>
          <a:noFill/>
        </p:spPr>
        <p:txBody>
          <a:bodyPr wrap="square">
            <a:spAutoFit/>
          </a:bodyPr>
          <a:lstStyle/>
          <a:p>
            <a:pPr eaLnBrk="1" hangingPunct="1">
              <a:defRPr/>
            </a:pPr>
            <a:r>
              <a:rPr lang="en-US" dirty="0" smtClean="0"/>
              <a:t>192.2405 </a:t>
            </a:r>
            <a:r>
              <a:rPr lang="en-US" dirty="0" err="1" smtClean="0"/>
              <a:t>RSMo</a:t>
            </a:r>
            <a:r>
              <a:rPr lang="en-US" dirty="0"/>
              <a:t>.</a:t>
            </a:r>
          </a:p>
        </p:txBody>
      </p:sp>
      <p:sp>
        <p:nvSpPr>
          <p:cNvPr id="9" name="TextBox 8"/>
          <p:cNvSpPr txBox="1"/>
          <p:nvPr/>
        </p:nvSpPr>
        <p:spPr>
          <a:xfrm>
            <a:off x="4648200" y="3124200"/>
            <a:ext cx="5181600" cy="400050"/>
          </a:xfrm>
          <a:prstGeom prst="rect">
            <a:avLst/>
          </a:prstGeom>
          <a:noFill/>
        </p:spPr>
        <p:txBody>
          <a:bodyPr>
            <a:spAutoFit/>
          </a:bodyPr>
          <a:lstStyle/>
          <a:p>
            <a:pPr eaLnBrk="1" hangingPunct="1">
              <a:defRPr/>
            </a:pPr>
            <a:r>
              <a:rPr lang="en-US" sz="2000" dirty="0"/>
              <a:t>EMT, Firefighters, First Responders</a:t>
            </a:r>
          </a:p>
        </p:txBody>
      </p:sp>
      <p:sp>
        <p:nvSpPr>
          <p:cNvPr id="10" name="TextBox 9"/>
          <p:cNvSpPr txBox="1"/>
          <p:nvPr/>
        </p:nvSpPr>
        <p:spPr>
          <a:xfrm>
            <a:off x="5344886" y="3833562"/>
            <a:ext cx="4038600" cy="369332"/>
          </a:xfrm>
          <a:prstGeom prst="rect">
            <a:avLst/>
          </a:prstGeom>
          <a:noFill/>
        </p:spPr>
        <p:txBody>
          <a:bodyPr>
            <a:spAutoFit/>
          </a:bodyPr>
          <a:lstStyle/>
          <a:p>
            <a:pPr eaLnBrk="1" hangingPunct="1">
              <a:defRPr/>
            </a:pPr>
            <a:r>
              <a:rPr lang="en-US" dirty="0"/>
              <a:t>Law Enforcement</a:t>
            </a:r>
          </a:p>
        </p:txBody>
      </p:sp>
      <p:sp>
        <p:nvSpPr>
          <p:cNvPr id="12" name="TextBox 11"/>
          <p:cNvSpPr txBox="1"/>
          <p:nvPr/>
        </p:nvSpPr>
        <p:spPr>
          <a:xfrm>
            <a:off x="5295900" y="4648202"/>
            <a:ext cx="3657600" cy="430213"/>
          </a:xfrm>
          <a:prstGeom prst="rect">
            <a:avLst/>
          </a:prstGeom>
          <a:noFill/>
        </p:spPr>
        <p:txBody>
          <a:bodyPr>
            <a:spAutoFit/>
          </a:bodyPr>
          <a:lstStyle/>
          <a:p>
            <a:pPr eaLnBrk="1" hangingPunct="1">
              <a:defRPr/>
            </a:pPr>
            <a:r>
              <a:rPr lang="en-US" sz="2200" dirty="0"/>
              <a:t>Probation &amp; Parole Officer</a:t>
            </a:r>
          </a:p>
        </p:txBody>
      </p:sp>
      <p:sp>
        <p:nvSpPr>
          <p:cNvPr id="13" name="TextBox 12"/>
          <p:cNvSpPr txBox="1"/>
          <p:nvPr/>
        </p:nvSpPr>
        <p:spPr>
          <a:xfrm>
            <a:off x="5638800" y="5410200"/>
            <a:ext cx="2971800" cy="369332"/>
          </a:xfrm>
          <a:prstGeom prst="rect">
            <a:avLst/>
          </a:prstGeom>
          <a:noFill/>
        </p:spPr>
        <p:txBody>
          <a:bodyPr>
            <a:spAutoFit/>
          </a:bodyPr>
          <a:lstStyle/>
          <a:p>
            <a:pPr eaLnBrk="1" hangingPunct="1">
              <a:defRPr/>
            </a:pPr>
            <a:r>
              <a:rPr lang="en-US" dirty="0"/>
              <a:t>Social Worker</a:t>
            </a:r>
          </a:p>
        </p:txBody>
      </p:sp>
      <p:cxnSp>
        <p:nvCxnSpPr>
          <p:cNvPr id="14" name="Straight Connector 13"/>
          <p:cNvCxnSpPr>
            <a:stCxn id="13" idx="1"/>
          </p:cNvCxnSpPr>
          <p:nvPr/>
        </p:nvCxnSpPr>
        <p:spPr>
          <a:xfrm flipH="1" flipV="1">
            <a:off x="2674190" y="5199294"/>
            <a:ext cx="2964610" cy="3955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554747" y="4836176"/>
            <a:ext cx="741153" cy="98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554747" y="4007050"/>
            <a:ext cx="762822" cy="3093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54747" y="3522011"/>
            <a:ext cx="762822" cy="44524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327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mn-lt"/>
              </a:rPr>
              <a:t>What is Abuse?</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8"/>
            <a:ext cx="10515599" cy="52014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a:t>
            </a:r>
            <a:r>
              <a:rPr lang="en-US" sz="3600" dirty="0"/>
              <a:t>Abuse is a form of mistreatment  by one individual that causes harm to another person” </a:t>
            </a:r>
          </a:p>
          <a:p>
            <a:pPr>
              <a:defRPr/>
            </a:pPr>
            <a:r>
              <a:rPr lang="en-US" sz="3600" i="1" dirty="0"/>
              <a:t>	</a:t>
            </a:r>
            <a:r>
              <a:rPr lang="en-US" sz="3200" i="1" dirty="0"/>
              <a:t>National Adult Protective Services </a:t>
            </a:r>
            <a:r>
              <a:rPr lang="en-US" sz="3200" i="1" dirty="0" smtClean="0"/>
              <a:t>Association</a:t>
            </a:r>
          </a:p>
          <a:p>
            <a:pPr>
              <a:defRPr/>
            </a:pPr>
            <a:endParaRPr lang="en-US" sz="3200" i="1" dirty="0"/>
          </a:p>
          <a:p>
            <a:pPr>
              <a:defRPr/>
            </a:pPr>
            <a:r>
              <a:rPr lang="en-US" sz="3200" b="1" i="1" dirty="0"/>
              <a:t>MO Statute 192.2400</a:t>
            </a:r>
            <a:r>
              <a:rPr lang="en-US" sz="3200" b="1" i="1" dirty="0">
                <a:cs typeface="Times New Roman" panose="02020603050405020304" pitchFamily="18" charset="0"/>
              </a:rPr>
              <a:t>(1)</a:t>
            </a:r>
            <a:r>
              <a:rPr lang="en-US" sz="3200" dirty="0"/>
              <a:t> "Abuse", the infliction of physical, sexual, or emotional injury or harm including financial exploitation by any person, firm, or corporation and bullying.</a:t>
            </a:r>
            <a:endParaRPr lang="en-US" sz="3200" b="1" i="1" dirty="0"/>
          </a:p>
          <a:p>
            <a:pPr>
              <a:defRPr/>
            </a:pPr>
            <a:endParaRPr lang="en-US" sz="3200" dirty="0"/>
          </a:p>
          <a:p>
            <a:pPr>
              <a:defRPr/>
            </a:pPr>
            <a:endParaRPr lang="en-US" sz="3200" i="1"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909011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a:solidFill>
                  <a:schemeClr val="bg2">
                    <a:lumMod val="50000"/>
                  </a:schemeClr>
                </a:solidFill>
              </a:rPr>
              <a:t>Signs &amp; Symptoms of Abuse</a:t>
            </a:r>
            <a:endParaRPr kumimoji="0" lang="en-US" sz="3600" b="0" i="0" u="none" strike="noStrike" kern="1200" cap="none" spc="0" normalizeH="0" baseline="0" noProof="0" dirty="0">
              <a:ln>
                <a:noFill/>
              </a:ln>
              <a:effectLst/>
              <a:uLnTx/>
              <a:uFillTx/>
              <a:latin typeface="+mn-lt"/>
            </a:endParaRPr>
          </a:p>
        </p:txBody>
      </p:sp>
      <p:sp>
        <p:nvSpPr>
          <p:cNvPr id="11" name="TextBox 3"/>
          <p:cNvSpPr txBox="1"/>
          <p:nvPr/>
        </p:nvSpPr>
        <p:spPr>
          <a:xfrm>
            <a:off x="938213" y="1605068"/>
            <a:ext cx="4219575"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2400" dirty="0"/>
              <a:t>Bruises/Abrasions/Welts</a:t>
            </a:r>
          </a:p>
          <a:p>
            <a:pPr marL="742950" lvl="1" indent="-285750">
              <a:buFont typeface="Arial" panose="020B0604020202020204" pitchFamily="34" charset="0"/>
              <a:buChar char="•"/>
            </a:pPr>
            <a:r>
              <a:rPr lang="en-US" altLang="en-US" sz="2400" dirty="0"/>
              <a:t>Unknown cause or story does not match injury</a:t>
            </a:r>
          </a:p>
          <a:p>
            <a:pPr marL="285750" indent="-285750">
              <a:buFont typeface="Arial" panose="020B0604020202020204" pitchFamily="34" charset="0"/>
              <a:buChar char="•"/>
            </a:pPr>
            <a:r>
              <a:rPr lang="en-US" altLang="en-US" sz="2400" dirty="0"/>
              <a:t>Burns</a:t>
            </a:r>
          </a:p>
          <a:p>
            <a:pPr marL="285750" indent="-285750">
              <a:buFont typeface="Arial" panose="020B0604020202020204" pitchFamily="34" charset="0"/>
              <a:buChar char="•"/>
            </a:pPr>
            <a:r>
              <a:rPr lang="en-US" altLang="en-US" sz="2400" dirty="0"/>
              <a:t>Skin Tears</a:t>
            </a:r>
          </a:p>
          <a:p>
            <a:pPr marL="285750" indent="-285750">
              <a:buFont typeface="Arial" panose="020B0604020202020204" pitchFamily="34" charset="0"/>
              <a:buChar char="•"/>
            </a:pPr>
            <a:r>
              <a:rPr lang="en-US" altLang="en-US" sz="2400" dirty="0"/>
              <a:t>Actions Likely to Caused Injury</a:t>
            </a:r>
          </a:p>
          <a:p>
            <a:pPr marL="742950" lvl="1" indent="-285750">
              <a:buFont typeface="Arial" panose="020B0604020202020204" pitchFamily="34" charset="0"/>
              <a:buChar char="•"/>
            </a:pPr>
            <a:r>
              <a:rPr lang="en-US" altLang="en-US" sz="2400" dirty="0"/>
              <a:t>Internal injuries</a:t>
            </a:r>
          </a:p>
          <a:p>
            <a:pPr marL="742950" lvl="1" indent="-285750">
              <a:buFont typeface="Arial" panose="020B0604020202020204" pitchFamily="34" charset="0"/>
              <a:buChar char="•"/>
            </a:pPr>
            <a:r>
              <a:rPr lang="en-US" altLang="en-US" sz="2400" dirty="0"/>
              <a:t>Shaken</a:t>
            </a:r>
          </a:p>
          <a:p>
            <a:pPr marL="285750" indent="-285750">
              <a:buFont typeface="Arial" panose="020B0604020202020204" pitchFamily="34" charset="0"/>
              <a:buChar char="•"/>
            </a:pPr>
            <a:r>
              <a:rPr lang="en-US" altLang="en-US" sz="2400" dirty="0"/>
              <a:t>Restraints</a:t>
            </a:r>
          </a:p>
          <a:p>
            <a:pPr marL="742950" lvl="1" indent="-285750">
              <a:buFont typeface="Arial" panose="020B0604020202020204" pitchFamily="34" charset="0"/>
              <a:buChar char="•"/>
            </a:pPr>
            <a:r>
              <a:rPr lang="en-US" altLang="en-US" sz="2400" dirty="0"/>
              <a:t>Linear marks on wrists/ankles</a:t>
            </a:r>
          </a:p>
          <a:p>
            <a:endParaRPr lang="en-US" alt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00888" y="2046288"/>
            <a:ext cx="2743200" cy="3608388"/>
          </a:xfrm>
          <a:prstGeom prst="rect">
            <a:avLst/>
          </a:prstGeom>
        </p:spPr>
      </p:pic>
    </p:spTree>
    <p:extLst>
      <p:ext uri="{BB962C8B-B14F-4D97-AF65-F5344CB8AC3E}">
        <p14:creationId xmlns:p14="http://schemas.microsoft.com/office/powerpoint/2010/main" val="1047167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155473</TotalTime>
  <Words>2421</Words>
  <Application>Microsoft Office PowerPoint</Application>
  <PresentationFormat>Widescreen</PresentationFormat>
  <Paragraphs>223</Paragraphs>
  <Slides>19</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Arial</vt:lpstr>
      <vt:lpstr>Arial Black</vt:lpstr>
      <vt:lpstr>Calibri</vt:lpstr>
      <vt:lpstr>Courier New</vt:lpstr>
      <vt:lpstr>Montserrat</vt:lpstr>
      <vt:lpstr>Montserrat ExtraBold</vt:lpstr>
      <vt:lpstr>Open Sans Extrabold</vt:lpstr>
      <vt:lpstr>Open Sans SemiBold</vt:lpstr>
      <vt:lpstr>Times New Roman</vt:lpstr>
      <vt:lpstr>Wingdings</vt:lpstr>
      <vt:lpstr>No Footer Pages</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Services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Jackson, Tim</cp:lastModifiedBy>
  <cp:revision>1289</cp:revision>
  <cp:lastPrinted>2023-05-24T19:48:33Z</cp:lastPrinted>
  <dcterms:created xsi:type="dcterms:W3CDTF">2019-07-08T12:17:13Z</dcterms:created>
  <dcterms:modified xsi:type="dcterms:W3CDTF">2023-05-24T20:05:09Z</dcterms:modified>
</cp:coreProperties>
</file>