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93" r:id="rId6"/>
    <p:sldId id="296" r:id="rId7"/>
    <p:sldId id="309" r:id="rId8"/>
    <p:sldId id="310" r:id="rId9"/>
    <p:sldId id="311" r:id="rId10"/>
    <p:sldId id="300" r:id="rId11"/>
    <p:sldId id="290" r:id="rId12"/>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Stow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2AB"/>
    <a:srgbClr val="E9E4DF"/>
    <a:srgbClr val="FF9900"/>
    <a:srgbClr val="8CC751"/>
    <a:srgbClr val="FFDF5D"/>
    <a:srgbClr val="DEA900"/>
    <a:srgbClr val="50A7DD"/>
    <a:srgbClr val="F9F7F5"/>
    <a:srgbClr val="F2B8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63B58-5E0B-4237-9FEE-5C0AE1B60BDA}" v="22" dt="2023-06-06T02:36:49.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5" autoAdjust="0"/>
    <p:restoredTop sz="65238" autoAdjust="0"/>
  </p:normalViewPr>
  <p:slideViewPr>
    <p:cSldViewPr>
      <p:cViewPr>
        <p:scale>
          <a:sx n="60" d="100"/>
          <a:sy n="60" d="100"/>
        </p:scale>
        <p:origin x="2604" y="3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53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Jackson" userId="f39fd93a-1ec1-4c8c-9cf3-68ba70b508d9" providerId="ADAL" clId="{81F63B58-5E0B-4237-9FEE-5C0AE1B60BDA}"/>
    <pc:docChg chg="modSld">
      <pc:chgData name="Victoria Jackson" userId="f39fd93a-1ec1-4c8c-9cf3-68ba70b508d9" providerId="ADAL" clId="{81F63B58-5E0B-4237-9FEE-5C0AE1B60BDA}" dt="2023-06-06T02:36:49.696" v="21" actId="20577"/>
      <pc:docMkLst>
        <pc:docMk/>
      </pc:docMkLst>
      <pc:sldChg chg="modSp">
        <pc:chgData name="Victoria Jackson" userId="f39fd93a-1ec1-4c8c-9cf3-68ba70b508d9" providerId="ADAL" clId="{81F63B58-5E0B-4237-9FEE-5C0AE1B60BDA}" dt="2023-06-06T02:32:26.540" v="2" actId="113"/>
        <pc:sldMkLst>
          <pc:docMk/>
          <pc:sldMk cId="1359521599" sldId="296"/>
        </pc:sldMkLst>
        <pc:spChg chg="mod">
          <ac:chgData name="Victoria Jackson" userId="f39fd93a-1ec1-4c8c-9cf3-68ba70b508d9" providerId="ADAL" clId="{81F63B58-5E0B-4237-9FEE-5C0AE1B60BDA}" dt="2023-06-06T02:32:26.540" v="2" actId="113"/>
          <ac:spMkLst>
            <pc:docMk/>
            <pc:sldMk cId="1359521599" sldId="296"/>
            <ac:spMk id="9" creationId="{A61841F8-39A0-4CB3-86D8-671CE4C5DE7B}"/>
          </ac:spMkLst>
        </pc:spChg>
        <pc:spChg chg="mod">
          <ac:chgData name="Victoria Jackson" userId="f39fd93a-1ec1-4c8c-9cf3-68ba70b508d9" providerId="ADAL" clId="{81F63B58-5E0B-4237-9FEE-5C0AE1B60BDA}" dt="2023-06-06T02:32:23.201" v="1" actId="113"/>
          <ac:spMkLst>
            <pc:docMk/>
            <pc:sldMk cId="1359521599" sldId="296"/>
            <ac:spMk id="11" creationId="{0312E06A-0540-B048-A867-82EB63542575}"/>
          </ac:spMkLst>
        </pc:spChg>
      </pc:sldChg>
      <pc:sldChg chg="modSp">
        <pc:chgData name="Victoria Jackson" userId="f39fd93a-1ec1-4c8c-9cf3-68ba70b508d9" providerId="ADAL" clId="{81F63B58-5E0B-4237-9FEE-5C0AE1B60BDA}" dt="2023-06-06T02:36:29.572" v="18" actId="20577"/>
        <pc:sldMkLst>
          <pc:docMk/>
          <pc:sldMk cId="2484966575" sldId="300"/>
        </pc:sldMkLst>
        <pc:spChg chg="mod">
          <ac:chgData name="Victoria Jackson" userId="f39fd93a-1ec1-4c8c-9cf3-68ba70b508d9" providerId="ADAL" clId="{81F63B58-5E0B-4237-9FEE-5C0AE1B60BDA}" dt="2023-06-06T02:36:29.572" v="18" actId="20577"/>
          <ac:spMkLst>
            <pc:docMk/>
            <pc:sldMk cId="2484966575" sldId="300"/>
            <ac:spMk id="8" creationId="{484E5FFC-EED1-4F8F-875A-1149B89DDAAD}"/>
          </ac:spMkLst>
        </pc:spChg>
        <pc:spChg chg="mod">
          <ac:chgData name="Victoria Jackson" userId="f39fd93a-1ec1-4c8c-9cf3-68ba70b508d9" providerId="ADAL" clId="{81F63B58-5E0B-4237-9FEE-5C0AE1B60BDA}" dt="2023-06-06T02:36:16.554" v="10" actId="20577"/>
          <ac:spMkLst>
            <pc:docMk/>
            <pc:sldMk cId="2484966575" sldId="300"/>
            <ac:spMk id="57" creationId="{5E8C03F3-93C1-4F22-8D3F-01C14AF7799E}"/>
          </ac:spMkLst>
        </pc:spChg>
      </pc:sldChg>
      <pc:sldChg chg="modSp">
        <pc:chgData name="Victoria Jackson" userId="f39fd93a-1ec1-4c8c-9cf3-68ba70b508d9" providerId="ADAL" clId="{81F63B58-5E0B-4237-9FEE-5C0AE1B60BDA}" dt="2023-06-06T02:36:49.696" v="21" actId="20577"/>
        <pc:sldMkLst>
          <pc:docMk/>
          <pc:sldMk cId="1138721340" sldId="309"/>
        </pc:sldMkLst>
        <pc:spChg chg="mod">
          <ac:chgData name="Victoria Jackson" userId="f39fd93a-1ec1-4c8c-9cf3-68ba70b508d9" providerId="ADAL" clId="{81F63B58-5E0B-4237-9FEE-5C0AE1B60BDA}" dt="2023-06-06T02:36:49.696" v="21" actId="20577"/>
          <ac:spMkLst>
            <pc:docMk/>
            <pc:sldMk cId="1138721340" sldId="309"/>
            <ac:spMk id="18" creationId="{7FC74778-F3A2-E445-95AD-28453F2BFB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AFD06D-A8F0-45A9-BF4A-177D4595972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EB41227A-30CF-419A-BC55-477B613323BF}"/>
              </a:ext>
            </a:extLst>
          </p:cNvPr>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pPr>
              <a:defRPr/>
            </a:pPr>
            <a:fld id="{966B5354-70EB-4803-88D8-101D3F9EEBB5}" type="datetimeFigureOut">
              <a:rPr lang="en-US"/>
              <a:pPr>
                <a:defRPr/>
              </a:pPr>
              <a:t>5/31/2023</a:t>
            </a:fld>
            <a:endParaRPr lang="en-US" dirty="0"/>
          </a:p>
        </p:txBody>
      </p:sp>
      <p:sp>
        <p:nvSpPr>
          <p:cNvPr id="4" name="Slide Image Placeholder 3">
            <a:extLst>
              <a:ext uri="{FF2B5EF4-FFF2-40B4-BE49-F238E27FC236}">
                <a16:creationId xmlns:a16="http://schemas.microsoft.com/office/drawing/2014/main" id="{3E2D6BE8-7CE1-4F29-B82D-892FD694397E}"/>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FDE3F5B0-90EF-4CD0-A127-107B24F34D12}"/>
              </a:ext>
            </a:extLst>
          </p:cNvPr>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382BF5E-9F09-4944-9132-EBF7466E289A}"/>
              </a:ext>
            </a:extLst>
          </p:cNvPr>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a:extLst>
              <a:ext uri="{FF2B5EF4-FFF2-40B4-BE49-F238E27FC236}">
                <a16:creationId xmlns:a16="http://schemas.microsoft.com/office/drawing/2014/main" id="{D89D9863-8296-4C16-AF28-39099958F086}"/>
              </a:ext>
            </a:extLst>
          </p:cNvPr>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pPr>
              <a:defRPr/>
            </a:pPr>
            <a:fld id="{D9B56767-4B9E-49EB-B368-610BD5AED69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FD9FAA1-7829-4F63-9223-72E7620958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0952355-A198-4708-8BE6-8984F45633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Melody?</a:t>
            </a:r>
          </a:p>
        </p:txBody>
      </p:sp>
      <p:sp>
        <p:nvSpPr>
          <p:cNvPr id="23556" name="Slide Number Placeholder 3">
            <a:extLst>
              <a:ext uri="{FF2B5EF4-FFF2-40B4-BE49-F238E27FC236}">
                <a16:creationId xmlns:a16="http://schemas.microsoft.com/office/drawing/2014/main" id="{2BAACC50-7817-4337-9309-A320084720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57066" indent="-291179">
              <a:defRPr sz="2400">
                <a:solidFill>
                  <a:schemeClr val="tx1"/>
                </a:solidFill>
                <a:latin typeface="Times New Roman" panose="02020603050405020304" pitchFamily="18" charset="0"/>
              </a:defRPr>
            </a:lvl2pPr>
            <a:lvl3pPr marL="1164717" indent="-232943">
              <a:defRPr sz="2400">
                <a:solidFill>
                  <a:schemeClr val="tx1"/>
                </a:solidFill>
                <a:latin typeface="Times New Roman" panose="02020603050405020304" pitchFamily="18" charset="0"/>
              </a:defRPr>
            </a:lvl3pPr>
            <a:lvl4pPr marL="1630604" indent="-232943">
              <a:defRPr sz="2400">
                <a:solidFill>
                  <a:schemeClr val="tx1"/>
                </a:solidFill>
                <a:latin typeface="Times New Roman" panose="02020603050405020304" pitchFamily="18" charset="0"/>
              </a:defRPr>
            </a:lvl4pPr>
            <a:lvl5pPr marL="2096491" indent="-232943">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4A0D8AC-1BF1-42A5-A203-83314167C645}" type="slidenum">
              <a:rPr lang="en-US" altLang="en-US" sz="1200"/>
              <a:pPr/>
              <a:t>1</a:t>
            </a:fld>
            <a:endParaRPr lang="en-US"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2</a:t>
            </a:fld>
            <a:endParaRPr lang="en-US" dirty="0"/>
          </a:p>
        </p:txBody>
      </p:sp>
    </p:spTree>
    <p:extLst>
      <p:ext uri="{BB962C8B-B14F-4D97-AF65-F5344CB8AC3E}">
        <p14:creationId xmlns:p14="http://schemas.microsoft.com/office/powerpoint/2010/main" val="308300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3</a:t>
            </a:fld>
            <a:endParaRPr lang="en-US" dirty="0"/>
          </a:p>
        </p:txBody>
      </p:sp>
    </p:spTree>
    <p:extLst>
      <p:ext uri="{BB962C8B-B14F-4D97-AF65-F5344CB8AC3E}">
        <p14:creationId xmlns:p14="http://schemas.microsoft.com/office/powerpoint/2010/main" val="630632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4</a:t>
            </a:fld>
            <a:endParaRPr lang="en-US" dirty="0"/>
          </a:p>
        </p:txBody>
      </p:sp>
    </p:spTree>
    <p:extLst>
      <p:ext uri="{BB962C8B-B14F-4D97-AF65-F5344CB8AC3E}">
        <p14:creationId xmlns:p14="http://schemas.microsoft.com/office/powerpoint/2010/main" val="3371977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5</a:t>
            </a:fld>
            <a:endParaRPr lang="en-US" dirty="0"/>
          </a:p>
        </p:txBody>
      </p:sp>
    </p:spTree>
    <p:extLst>
      <p:ext uri="{BB962C8B-B14F-4D97-AF65-F5344CB8AC3E}">
        <p14:creationId xmlns:p14="http://schemas.microsoft.com/office/powerpoint/2010/main" val="351358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6</a:t>
            </a:fld>
            <a:endParaRPr lang="en-US" dirty="0"/>
          </a:p>
        </p:txBody>
      </p:sp>
    </p:spTree>
    <p:extLst>
      <p:ext uri="{BB962C8B-B14F-4D97-AF65-F5344CB8AC3E}">
        <p14:creationId xmlns:p14="http://schemas.microsoft.com/office/powerpoint/2010/main" val="254697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7</a:t>
            </a:fld>
            <a:endParaRPr lang="en-US" dirty="0"/>
          </a:p>
        </p:txBody>
      </p:sp>
    </p:spTree>
    <p:extLst>
      <p:ext uri="{BB962C8B-B14F-4D97-AF65-F5344CB8AC3E}">
        <p14:creationId xmlns:p14="http://schemas.microsoft.com/office/powerpoint/2010/main" val="3751710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dirty="0"/>
          </a:p>
        </p:txBody>
      </p:sp>
      <p:sp>
        <p:nvSpPr>
          <p:cNvPr id="4" name="Slide Number Placeholder 3"/>
          <p:cNvSpPr>
            <a:spLocks noGrp="1"/>
          </p:cNvSpPr>
          <p:nvPr>
            <p:ph type="sldNum" sz="quarter" idx="5"/>
          </p:nvPr>
        </p:nvSpPr>
        <p:spPr/>
        <p:txBody>
          <a:bodyPr/>
          <a:lstStyle/>
          <a:p>
            <a:pPr>
              <a:defRPr/>
            </a:pPr>
            <a:fld id="{D9B56767-4B9E-49EB-B368-610BD5AED699}" type="slidenum">
              <a:rPr lang="en-US" smtClean="0"/>
              <a:pPr>
                <a:defRPr/>
              </a:pPr>
              <a:t>8</a:t>
            </a:fld>
            <a:endParaRPr lang="en-US" dirty="0"/>
          </a:p>
        </p:txBody>
      </p:sp>
    </p:spTree>
    <p:extLst>
      <p:ext uri="{BB962C8B-B14F-4D97-AF65-F5344CB8AC3E}">
        <p14:creationId xmlns:p14="http://schemas.microsoft.com/office/powerpoint/2010/main" val="347812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B66F3D4-B776-4C2A-8365-9E36CFD441E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86CF7752-F00E-4110-BE19-CEC017C06D0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5949800B-B987-4515-AB2A-CF28000D7F02}"/>
              </a:ext>
            </a:extLst>
          </p:cNvPr>
          <p:cNvSpPr>
            <a:spLocks noGrp="1" noChangeArrowheads="1"/>
          </p:cNvSpPr>
          <p:nvPr>
            <p:ph type="sldNum" sz="quarter" idx="12"/>
          </p:nvPr>
        </p:nvSpPr>
        <p:spPr>
          <a:ln/>
        </p:spPr>
        <p:txBody>
          <a:bodyPr/>
          <a:lstStyle>
            <a:lvl1pPr>
              <a:defRPr/>
            </a:lvl1pPr>
          </a:lstStyle>
          <a:p>
            <a:pPr>
              <a:defRPr/>
            </a:pPr>
            <a:fld id="{6D179E82-09DF-429C-8616-D14C9EB1AF8B}" type="slidenum">
              <a:rPr lang="en-US" altLang="en-US"/>
              <a:pPr>
                <a:defRPr/>
              </a:pPr>
              <a:t>‹#›</a:t>
            </a:fld>
            <a:endParaRPr lang="en-US" altLang="en-US" dirty="0"/>
          </a:p>
        </p:txBody>
      </p:sp>
    </p:spTree>
    <p:extLst>
      <p:ext uri="{BB962C8B-B14F-4D97-AF65-F5344CB8AC3E}">
        <p14:creationId xmlns:p14="http://schemas.microsoft.com/office/powerpoint/2010/main" val="224013341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AD7760B-BEA3-4647-B286-909F49E04FB0}"/>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AE89FE9C-BF81-4440-AAC5-1C6553E893C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042CDD38-E3AC-4971-ACA7-E5F765A99389}"/>
              </a:ext>
            </a:extLst>
          </p:cNvPr>
          <p:cNvSpPr>
            <a:spLocks noGrp="1" noChangeArrowheads="1"/>
          </p:cNvSpPr>
          <p:nvPr>
            <p:ph type="sldNum" sz="quarter" idx="12"/>
          </p:nvPr>
        </p:nvSpPr>
        <p:spPr>
          <a:ln/>
        </p:spPr>
        <p:txBody>
          <a:bodyPr/>
          <a:lstStyle>
            <a:lvl1pPr>
              <a:defRPr/>
            </a:lvl1pPr>
          </a:lstStyle>
          <a:p>
            <a:pPr>
              <a:defRPr/>
            </a:pPr>
            <a:fld id="{C32E357B-A23D-482C-AD03-B0CBEBBA883A}" type="slidenum">
              <a:rPr lang="en-US" altLang="en-US"/>
              <a:pPr>
                <a:defRPr/>
              </a:pPr>
              <a:t>‹#›</a:t>
            </a:fld>
            <a:endParaRPr lang="en-US" altLang="en-US" dirty="0"/>
          </a:p>
        </p:txBody>
      </p:sp>
    </p:spTree>
    <p:extLst>
      <p:ext uri="{BB962C8B-B14F-4D97-AF65-F5344CB8AC3E}">
        <p14:creationId xmlns:p14="http://schemas.microsoft.com/office/powerpoint/2010/main" val="207475686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AE443C-3B3C-4DA7-8DF4-26AABCC14D1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8E1FAFBA-6606-40F7-9CF6-8358C44B16B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5EC53CE3-B7BF-4AD7-AD38-B53452A23A3C}"/>
              </a:ext>
            </a:extLst>
          </p:cNvPr>
          <p:cNvSpPr>
            <a:spLocks noGrp="1" noChangeArrowheads="1"/>
          </p:cNvSpPr>
          <p:nvPr>
            <p:ph type="sldNum" sz="quarter" idx="12"/>
          </p:nvPr>
        </p:nvSpPr>
        <p:spPr>
          <a:ln/>
        </p:spPr>
        <p:txBody>
          <a:bodyPr/>
          <a:lstStyle>
            <a:lvl1pPr>
              <a:defRPr/>
            </a:lvl1pPr>
          </a:lstStyle>
          <a:p>
            <a:pPr>
              <a:defRPr/>
            </a:pPr>
            <a:fld id="{4A3E257F-63EF-43D6-A2BB-CFB67461D583}" type="slidenum">
              <a:rPr lang="en-US" altLang="en-US"/>
              <a:pPr>
                <a:defRPr/>
              </a:pPr>
              <a:t>‹#›</a:t>
            </a:fld>
            <a:endParaRPr lang="en-US" altLang="en-US" dirty="0"/>
          </a:p>
        </p:txBody>
      </p:sp>
    </p:spTree>
    <p:extLst>
      <p:ext uri="{BB962C8B-B14F-4D97-AF65-F5344CB8AC3E}">
        <p14:creationId xmlns:p14="http://schemas.microsoft.com/office/powerpoint/2010/main" val="62867677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BEB495-1726-4BA0-B30A-21762BFA388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79CC20C7-46D7-44EB-BF0D-262A91467A2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C1B64CB7-57BF-490A-8C9E-0F9189ECA409}"/>
              </a:ext>
            </a:extLst>
          </p:cNvPr>
          <p:cNvSpPr>
            <a:spLocks noGrp="1" noChangeArrowheads="1"/>
          </p:cNvSpPr>
          <p:nvPr>
            <p:ph type="sldNum" sz="quarter" idx="12"/>
          </p:nvPr>
        </p:nvSpPr>
        <p:spPr>
          <a:ln/>
        </p:spPr>
        <p:txBody>
          <a:bodyPr/>
          <a:lstStyle>
            <a:lvl1pPr>
              <a:defRPr/>
            </a:lvl1pPr>
          </a:lstStyle>
          <a:p>
            <a:pPr>
              <a:defRPr/>
            </a:pPr>
            <a:fld id="{BFB62185-7B48-4C98-AC52-57E68B991B56}" type="slidenum">
              <a:rPr lang="en-US" altLang="en-US"/>
              <a:pPr>
                <a:defRPr/>
              </a:pPr>
              <a:t>‹#›</a:t>
            </a:fld>
            <a:endParaRPr lang="en-US" altLang="en-US" dirty="0"/>
          </a:p>
        </p:txBody>
      </p:sp>
    </p:spTree>
    <p:extLst>
      <p:ext uri="{BB962C8B-B14F-4D97-AF65-F5344CB8AC3E}">
        <p14:creationId xmlns:p14="http://schemas.microsoft.com/office/powerpoint/2010/main" val="186026746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DFB8EF7-91E8-4E99-AE42-66836FB9930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4C2EB144-3286-4005-ACC7-B5E6A683DEC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C1A0BE80-4263-44F5-87F7-226383D960A7}"/>
              </a:ext>
            </a:extLst>
          </p:cNvPr>
          <p:cNvSpPr>
            <a:spLocks noGrp="1" noChangeArrowheads="1"/>
          </p:cNvSpPr>
          <p:nvPr>
            <p:ph type="sldNum" sz="quarter" idx="12"/>
          </p:nvPr>
        </p:nvSpPr>
        <p:spPr>
          <a:ln/>
        </p:spPr>
        <p:txBody>
          <a:bodyPr/>
          <a:lstStyle>
            <a:lvl1pPr>
              <a:defRPr/>
            </a:lvl1pPr>
          </a:lstStyle>
          <a:p>
            <a:pPr>
              <a:defRPr/>
            </a:pPr>
            <a:fld id="{708B241C-C2CA-4693-8D40-485BC733A620}" type="slidenum">
              <a:rPr lang="en-US" altLang="en-US"/>
              <a:pPr>
                <a:defRPr/>
              </a:pPr>
              <a:t>‹#›</a:t>
            </a:fld>
            <a:endParaRPr lang="en-US" altLang="en-US" dirty="0"/>
          </a:p>
        </p:txBody>
      </p:sp>
    </p:spTree>
    <p:extLst>
      <p:ext uri="{BB962C8B-B14F-4D97-AF65-F5344CB8AC3E}">
        <p14:creationId xmlns:p14="http://schemas.microsoft.com/office/powerpoint/2010/main" val="1002483455"/>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AD7A8B9-BEF6-4D81-B91A-FC84AF55C4E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D7232F11-5E48-4CBD-9A6C-F9B8BEB975E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BCAC6256-CB80-422E-9622-1E0D668F40CD}"/>
              </a:ext>
            </a:extLst>
          </p:cNvPr>
          <p:cNvSpPr>
            <a:spLocks noGrp="1" noChangeArrowheads="1"/>
          </p:cNvSpPr>
          <p:nvPr>
            <p:ph type="sldNum" sz="quarter" idx="12"/>
          </p:nvPr>
        </p:nvSpPr>
        <p:spPr>
          <a:ln/>
        </p:spPr>
        <p:txBody>
          <a:bodyPr/>
          <a:lstStyle>
            <a:lvl1pPr>
              <a:defRPr/>
            </a:lvl1pPr>
          </a:lstStyle>
          <a:p>
            <a:pPr>
              <a:defRPr/>
            </a:pPr>
            <a:fld id="{EA8A6227-B676-4F27-BA66-4ED11C4466AD}" type="slidenum">
              <a:rPr lang="en-US" altLang="en-US"/>
              <a:pPr>
                <a:defRPr/>
              </a:pPr>
              <a:t>‹#›</a:t>
            </a:fld>
            <a:endParaRPr lang="en-US" altLang="en-US" dirty="0"/>
          </a:p>
        </p:txBody>
      </p:sp>
    </p:spTree>
    <p:extLst>
      <p:ext uri="{BB962C8B-B14F-4D97-AF65-F5344CB8AC3E}">
        <p14:creationId xmlns:p14="http://schemas.microsoft.com/office/powerpoint/2010/main" val="59339782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20B7897-46BF-4F57-8B48-3C6D72D98A3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2B97C331-A016-491F-A98A-FF6D08D52B3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39838BF2-368F-4E63-BEAA-F7DE644A8A37}"/>
              </a:ext>
            </a:extLst>
          </p:cNvPr>
          <p:cNvSpPr>
            <a:spLocks noGrp="1" noChangeArrowheads="1"/>
          </p:cNvSpPr>
          <p:nvPr>
            <p:ph type="sldNum" sz="quarter" idx="12"/>
          </p:nvPr>
        </p:nvSpPr>
        <p:spPr>
          <a:ln/>
        </p:spPr>
        <p:txBody>
          <a:bodyPr/>
          <a:lstStyle>
            <a:lvl1pPr>
              <a:defRPr/>
            </a:lvl1pPr>
          </a:lstStyle>
          <a:p>
            <a:pPr>
              <a:defRPr/>
            </a:pPr>
            <a:fld id="{41C1B0DF-ABC6-41F9-B354-2A7C6D3C8742}" type="slidenum">
              <a:rPr lang="en-US" altLang="en-US"/>
              <a:pPr>
                <a:defRPr/>
              </a:pPr>
              <a:t>‹#›</a:t>
            </a:fld>
            <a:endParaRPr lang="en-US" altLang="en-US" dirty="0"/>
          </a:p>
        </p:txBody>
      </p:sp>
    </p:spTree>
    <p:extLst>
      <p:ext uri="{BB962C8B-B14F-4D97-AF65-F5344CB8AC3E}">
        <p14:creationId xmlns:p14="http://schemas.microsoft.com/office/powerpoint/2010/main" val="213901382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10347F8-7E5C-4098-BF7D-196D347788F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1F3C52A8-22B5-4F2D-9049-427FC7E36488}"/>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A92269DA-759B-4ED4-8A78-7F13630DA904}"/>
              </a:ext>
            </a:extLst>
          </p:cNvPr>
          <p:cNvSpPr>
            <a:spLocks noGrp="1" noChangeArrowheads="1"/>
          </p:cNvSpPr>
          <p:nvPr>
            <p:ph type="sldNum" sz="quarter" idx="12"/>
          </p:nvPr>
        </p:nvSpPr>
        <p:spPr>
          <a:ln/>
        </p:spPr>
        <p:txBody>
          <a:bodyPr/>
          <a:lstStyle>
            <a:lvl1pPr>
              <a:defRPr/>
            </a:lvl1pPr>
          </a:lstStyle>
          <a:p>
            <a:pPr>
              <a:defRPr/>
            </a:pPr>
            <a:fld id="{3024670E-C3ED-499C-A773-DDC147F11DCE}" type="slidenum">
              <a:rPr lang="en-US" altLang="en-US"/>
              <a:pPr>
                <a:defRPr/>
              </a:pPr>
              <a:t>‹#›</a:t>
            </a:fld>
            <a:endParaRPr lang="en-US" altLang="en-US" dirty="0"/>
          </a:p>
        </p:txBody>
      </p:sp>
    </p:spTree>
    <p:extLst>
      <p:ext uri="{BB962C8B-B14F-4D97-AF65-F5344CB8AC3E}">
        <p14:creationId xmlns:p14="http://schemas.microsoft.com/office/powerpoint/2010/main" val="104933668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4B86AD9-D0F5-4EC5-9EA4-96966CCDB93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F8B9BDC6-AFD5-40DD-8175-34F2F40C40B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355DB7A6-8866-4FEF-B887-1975327B9444}"/>
              </a:ext>
            </a:extLst>
          </p:cNvPr>
          <p:cNvSpPr>
            <a:spLocks noGrp="1" noChangeArrowheads="1"/>
          </p:cNvSpPr>
          <p:nvPr>
            <p:ph type="sldNum" sz="quarter" idx="12"/>
          </p:nvPr>
        </p:nvSpPr>
        <p:spPr>
          <a:ln/>
        </p:spPr>
        <p:txBody>
          <a:bodyPr/>
          <a:lstStyle>
            <a:lvl1pPr>
              <a:defRPr/>
            </a:lvl1pPr>
          </a:lstStyle>
          <a:p>
            <a:pPr>
              <a:defRPr/>
            </a:pPr>
            <a:fld id="{211A3F2C-78EE-4B60-A341-A410452924F7}" type="slidenum">
              <a:rPr lang="en-US" altLang="en-US"/>
              <a:pPr>
                <a:defRPr/>
              </a:pPr>
              <a:t>‹#›</a:t>
            </a:fld>
            <a:endParaRPr lang="en-US" altLang="en-US" dirty="0"/>
          </a:p>
        </p:txBody>
      </p:sp>
    </p:spTree>
    <p:extLst>
      <p:ext uri="{BB962C8B-B14F-4D97-AF65-F5344CB8AC3E}">
        <p14:creationId xmlns:p14="http://schemas.microsoft.com/office/powerpoint/2010/main" val="172582698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FDB35A-266C-4223-A585-D03FF65FD77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615BC751-0724-4A2A-A34E-C27D24F7146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7F1E85D3-2D81-4688-884C-35BC8AD29A01}"/>
              </a:ext>
            </a:extLst>
          </p:cNvPr>
          <p:cNvSpPr>
            <a:spLocks noGrp="1" noChangeArrowheads="1"/>
          </p:cNvSpPr>
          <p:nvPr>
            <p:ph type="sldNum" sz="quarter" idx="12"/>
          </p:nvPr>
        </p:nvSpPr>
        <p:spPr>
          <a:ln/>
        </p:spPr>
        <p:txBody>
          <a:bodyPr/>
          <a:lstStyle>
            <a:lvl1pPr>
              <a:defRPr/>
            </a:lvl1pPr>
          </a:lstStyle>
          <a:p>
            <a:pPr>
              <a:defRPr/>
            </a:pPr>
            <a:fld id="{EEE0BCCF-D550-47BF-A223-87552E2FCB88}" type="slidenum">
              <a:rPr lang="en-US" altLang="en-US"/>
              <a:pPr>
                <a:defRPr/>
              </a:pPr>
              <a:t>‹#›</a:t>
            </a:fld>
            <a:endParaRPr lang="en-US" altLang="en-US" dirty="0"/>
          </a:p>
        </p:txBody>
      </p:sp>
    </p:spTree>
    <p:extLst>
      <p:ext uri="{BB962C8B-B14F-4D97-AF65-F5344CB8AC3E}">
        <p14:creationId xmlns:p14="http://schemas.microsoft.com/office/powerpoint/2010/main" val="340877400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98A1F4E-43B1-4620-9B1D-A475C76D5B1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EE88C468-A48A-4238-945C-B380B9B8943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A30CD9FA-BC6E-4344-8365-B3CD6E13BE54}"/>
              </a:ext>
            </a:extLst>
          </p:cNvPr>
          <p:cNvSpPr>
            <a:spLocks noGrp="1" noChangeArrowheads="1"/>
          </p:cNvSpPr>
          <p:nvPr>
            <p:ph type="sldNum" sz="quarter" idx="12"/>
          </p:nvPr>
        </p:nvSpPr>
        <p:spPr>
          <a:ln/>
        </p:spPr>
        <p:txBody>
          <a:bodyPr/>
          <a:lstStyle>
            <a:lvl1pPr>
              <a:defRPr/>
            </a:lvl1pPr>
          </a:lstStyle>
          <a:p>
            <a:pPr>
              <a:defRPr/>
            </a:pPr>
            <a:fld id="{97BBFF69-CB94-4A59-A7D5-029C460F5E82}" type="slidenum">
              <a:rPr lang="en-US" altLang="en-US"/>
              <a:pPr>
                <a:defRPr/>
              </a:pPr>
              <a:t>‹#›</a:t>
            </a:fld>
            <a:endParaRPr lang="en-US" altLang="en-US" dirty="0"/>
          </a:p>
        </p:txBody>
      </p:sp>
    </p:spTree>
    <p:extLst>
      <p:ext uri="{BB962C8B-B14F-4D97-AF65-F5344CB8AC3E}">
        <p14:creationId xmlns:p14="http://schemas.microsoft.com/office/powerpoint/2010/main" val="117858681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ABF7344-CA90-4C37-84F3-32B9C4536176}"/>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19666B6-6054-415D-A396-0D214678FF8C}"/>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1724ECD-3AF3-4CB0-B7F4-ECE90BC35732}"/>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dirty="0"/>
          </a:p>
        </p:txBody>
      </p:sp>
      <p:sp>
        <p:nvSpPr>
          <p:cNvPr id="1029" name="Rectangle 5">
            <a:extLst>
              <a:ext uri="{FF2B5EF4-FFF2-40B4-BE49-F238E27FC236}">
                <a16:creationId xmlns:a16="http://schemas.microsoft.com/office/drawing/2014/main" id="{9470D710-30BE-4A35-8F7B-38E6EBF3B1A9}"/>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dirty="0"/>
          </a:p>
        </p:txBody>
      </p:sp>
      <p:sp>
        <p:nvSpPr>
          <p:cNvPr id="1030" name="Rectangle 6">
            <a:extLst>
              <a:ext uri="{FF2B5EF4-FFF2-40B4-BE49-F238E27FC236}">
                <a16:creationId xmlns:a16="http://schemas.microsoft.com/office/drawing/2014/main" id="{D7D7904F-FFF9-456C-B877-384B31EC4E06}"/>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09CEDF9-4792-4745-8E66-17455BF3604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EADC62-8CE1-498B-BC06-2F0426E7396F}"/>
              </a:ext>
            </a:extLst>
          </p:cNvPr>
          <p:cNvSpPr/>
          <p:nvPr/>
        </p:nvSpPr>
        <p:spPr>
          <a:xfrm>
            <a:off x="4587875" y="5410200"/>
            <a:ext cx="7680325" cy="11430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532" name="Rectangle 2">
            <a:extLst>
              <a:ext uri="{FF2B5EF4-FFF2-40B4-BE49-F238E27FC236}">
                <a16:creationId xmlns:a16="http://schemas.microsoft.com/office/drawing/2014/main" id="{013AE7BD-5827-4124-9D98-2A231208536B}"/>
              </a:ext>
            </a:extLst>
          </p:cNvPr>
          <p:cNvSpPr>
            <a:spLocks noGrp="1" noChangeArrowheads="1"/>
          </p:cNvSpPr>
          <p:nvPr>
            <p:ph type="ctrTitle"/>
          </p:nvPr>
        </p:nvSpPr>
        <p:spPr>
          <a:xfrm>
            <a:off x="5093096" y="1786352"/>
            <a:ext cx="6808391" cy="2359025"/>
          </a:xfrm>
        </p:spPr>
        <p:txBody>
          <a:bodyPr/>
          <a:lstStyle/>
          <a:p>
            <a:pPr eaLnBrk="1" hangingPunct="1"/>
            <a:r>
              <a:rPr lang="en-US" altLang="en-US" sz="3600" b="1" dirty="0">
                <a:latin typeface="Trebuchet MS" panose="020B0603020202020204" pitchFamily="34" charset="0"/>
                <a:cs typeface="Arial" panose="020B0604020202020204" pitchFamily="34" charset="0"/>
              </a:rPr>
              <a:t>Direct Adult Protective Services Program:</a:t>
            </a:r>
            <a:br>
              <a:rPr lang="en-US" altLang="en-US" sz="3600" b="1" dirty="0">
                <a:latin typeface="Trebuchet MS" panose="020B0603020202020204" pitchFamily="34" charset="0"/>
                <a:cs typeface="Arial" panose="020B0604020202020204" pitchFamily="34" charset="0"/>
              </a:rPr>
            </a:br>
            <a:r>
              <a:rPr lang="en-US" altLang="en-US" sz="3600" dirty="0">
                <a:latin typeface="Trebuchet MS" panose="020B0603020202020204" pitchFamily="34" charset="0"/>
                <a:cs typeface="Arial" panose="020B0604020202020204" pitchFamily="34" charset="0"/>
              </a:rPr>
              <a:t>Making a Local and </a:t>
            </a:r>
            <a:br>
              <a:rPr lang="en-US" altLang="en-US" sz="3600" dirty="0">
                <a:latin typeface="Trebuchet MS" panose="020B0603020202020204" pitchFamily="34" charset="0"/>
                <a:cs typeface="Arial" panose="020B0604020202020204" pitchFamily="34" charset="0"/>
              </a:rPr>
            </a:br>
            <a:r>
              <a:rPr lang="en-US" altLang="en-US" sz="3600" dirty="0">
                <a:latin typeface="Trebuchet MS" panose="020B0603020202020204" pitchFamily="34" charset="0"/>
                <a:cs typeface="Arial" panose="020B0604020202020204" pitchFamily="34" charset="0"/>
              </a:rPr>
              <a:t>Statewide Impact</a:t>
            </a:r>
            <a:br>
              <a:rPr lang="en-US" altLang="en-US" sz="3600" b="1" dirty="0">
                <a:latin typeface="Trebuchet MS" panose="020B0603020202020204" pitchFamily="34" charset="0"/>
                <a:cs typeface="Arial" panose="020B0604020202020204" pitchFamily="34" charset="0"/>
              </a:rPr>
            </a:br>
            <a:endParaRPr lang="en-US" altLang="en-US" sz="3600" b="1" dirty="0">
              <a:latin typeface="Trebuchet MS" panose="020B0603020202020204" pitchFamily="34" charset="0"/>
              <a:cs typeface="Arial" panose="020B0604020202020204" pitchFamily="34" charset="0"/>
            </a:endParaRPr>
          </a:p>
        </p:txBody>
      </p:sp>
      <p:sp>
        <p:nvSpPr>
          <p:cNvPr id="22533" name="Rectangle 3">
            <a:extLst>
              <a:ext uri="{FF2B5EF4-FFF2-40B4-BE49-F238E27FC236}">
                <a16:creationId xmlns:a16="http://schemas.microsoft.com/office/drawing/2014/main" id="{A1B63DA4-4CCC-409C-8643-B755DFEAFDE2}"/>
              </a:ext>
            </a:extLst>
          </p:cNvPr>
          <p:cNvSpPr>
            <a:spLocks noGrp="1" noChangeArrowheads="1"/>
          </p:cNvSpPr>
          <p:nvPr>
            <p:ph type="subTitle" idx="1"/>
          </p:nvPr>
        </p:nvSpPr>
        <p:spPr>
          <a:xfrm>
            <a:off x="4724400" y="5452269"/>
            <a:ext cx="5791200" cy="838200"/>
          </a:xfrm>
        </p:spPr>
        <p:txBody>
          <a:bodyPr/>
          <a:lstStyle/>
          <a:p>
            <a:pPr algn="l" eaLnBrk="1" hangingPunct="1">
              <a:lnSpc>
                <a:spcPts val="2000"/>
              </a:lnSpc>
              <a:spcBef>
                <a:spcPct val="0"/>
              </a:spcBef>
            </a:pPr>
            <a:r>
              <a:rPr lang="en-US" altLang="en-US" sz="1800" dirty="0">
                <a:latin typeface="Trebuchet MS" panose="020B0603020202020204" pitchFamily="34" charset="0"/>
                <a:cs typeface="Arial" panose="020B0604020202020204" pitchFamily="34" charset="0"/>
              </a:rPr>
              <a:t>Victoria Jackson</a:t>
            </a:r>
          </a:p>
          <a:p>
            <a:pPr algn="l" eaLnBrk="1" hangingPunct="1">
              <a:lnSpc>
                <a:spcPts val="2000"/>
              </a:lnSpc>
              <a:spcBef>
                <a:spcPct val="0"/>
              </a:spcBef>
            </a:pPr>
            <a:r>
              <a:rPr lang="en-US" altLang="en-US" sz="1800" dirty="0">
                <a:latin typeface="Trebuchet MS" panose="020B0603020202020204" pitchFamily="34" charset="0"/>
                <a:cs typeface="Arial" panose="020B0604020202020204" pitchFamily="34" charset="0"/>
              </a:rPr>
              <a:t>Mid-America Regional Council</a:t>
            </a:r>
          </a:p>
          <a:p>
            <a:pPr algn="l" eaLnBrk="1" hangingPunct="1">
              <a:lnSpc>
                <a:spcPts val="2000"/>
              </a:lnSpc>
              <a:spcBef>
                <a:spcPct val="0"/>
              </a:spcBef>
            </a:pPr>
            <a:r>
              <a:rPr lang="en-US" altLang="en-US" sz="1800" dirty="0">
                <a:latin typeface="Trebuchet MS" panose="020B0603020202020204" pitchFamily="34" charset="0"/>
                <a:cs typeface="Arial" panose="020B0604020202020204" pitchFamily="34" charset="0"/>
              </a:rPr>
              <a:t>Integrated Care Specialist, Aging &amp; Adult Services</a:t>
            </a:r>
          </a:p>
          <a:p>
            <a:pPr algn="l" eaLnBrk="1" hangingPunct="1">
              <a:lnSpc>
                <a:spcPts val="2000"/>
              </a:lnSpc>
              <a:spcBef>
                <a:spcPct val="0"/>
              </a:spcBef>
            </a:pPr>
            <a:r>
              <a:rPr lang="en-US" altLang="en-US" sz="1800" dirty="0">
                <a:latin typeface="Trebuchet MS" panose="020B0603020202020204" pitchFamily="34" charset="0"/>
                <a:cs typeface="Arial" panose="020B0604020202020204" pitchFamily="34" charset="0"/>
              </a:rPr>
              <a:t>Mid-America Community Support Network Coordinator</a:t>
            </a:r>
          </a:p>
        </p:txBody>
      </p:sp>
      <p:pic>
        <p:nvPicPr>
          <p:cNvPr id="22534" name="Picture 1">
            <a:extLst>
              <a:ext uri="{FF2B5EF4-FFF2-40B4-BE49-F238E27FC236}">
                <a16:creationId xmlns:a16="http://schemas.microsoft.com/office/drawing/2014/main" id="{D6A067D3-30F3-4F99-A57B-B02C18F11C02}"/>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52125" y="5649172"/>
            <a:ext cx="1385887" cy="66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2">
            <a:extLst>
              <a:ext uri="{FF2B5EF4-FFF2-40B4-BE49-F238E27FC236}">
                <a16:creationId xmlns:a16="http://schemas.microsoft.com/office/drawing/2014/main" id="{4D6BE635-ED59-4CC2-8746-10EA152026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6288" y="-39688"/>
            <a:ext cx="3810000" cy="690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Program Overview</a:t>
            </a:r>
            <a:endParaRPr lang="en-US" altLang="en-US" b="1" kern="0" dirty="0">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4CA5B76E-6D6C-4107-BB6A-45BF94DB4328}"/>
              </a:ext>
            </a:extLst>
          </p:cNvPr>
          <p:cNvSpPr/>
          <p:nvPr/>
        </p:nvSpPr>
        <p:spPr>
          <a:xfrm>
            <a:off x="-209550" y="1941016"/>
            <a:ext cx="11696700" cy="4154984"/>
          </a:xfrm>
          <a:prstGeom prst="rect">
            <a:avLst/>
          </a:prstGeom>
        </p:spPr>
        <p:txBody>
          <a:bodyPr wrap="square">
            <a:spAutoFit/>
          </a:bodyPr>
          <a:lstStyle/>
          <a:p>
            <a:pPr marL="800100" lvl="1" indent="-342900">
              <a:buFont typeface="Arial" panose="020B0604020202020204" pitchFamily="34" charset="0"/>
              <a:buChar char="•"/>
            </a:pPr>
            <a:r>
              <a:rPr lang="en-US" dirty="0">
                <a:latin typeface="Arial" panose="020B0604020202020204" pitchFamily="34" charset="0"/>
              </a:rPr>
              <a:t>The APS Direct Services Program (DAPS) assists Eligible Adults (EA), impacted by COVID-19, to remain in the least restrictive environment, limit their possible exposure, and improve</a:t>
            </a:r>
            <a:r>
              <a:rPr lang="en-US" dirty="0"/>
              <a:t> </a:t>
            </a:r>
            <a:r>
              <a:rPr lang="en-US" dirty="0">
                <a:latin typeface="Arial" panose="020B0604020202020204" pitchFamily="34" charset="0"/>
              </a:rPr>
              <a:t>their quality of life and health. </a:t>
            </a:r>
          </a:p>
          <a:p>
            <a:pPr marL="800100" lvl="1" indent="-342900">
              <a:buFont typeface="Arial" panose="020B0604020202020204" pitchFamily="34" charset="0"/>
              <a:buChar char="•"/>
            </a:pPr>
            <a:endParaRPr lang="en-US" dirty="0">
              <a:latin typeface="Arial" panose="020B0604020202020204" pitchFamily="34" charset="0"/>
            </a:endParaRPr>
          </a:p>
          <a:p>
            <a:pPr marL="800100" lvl="1" indent="-342900">
              <a:buFont typeface="Arial" panose="020B0604020202020204" pitchFamily="34" charset="0"/>
              <a:buChar char="•"/>
            </a:pPr>
            <a:r>
              <a:rPr lang="en-US" dirty="0">
                <a:latin typeface="Arial" panose="020B0604020202020204" pitchFamily="34" charset="0"/>
              </a:rPr>
              <a:t>Adult Protective Services authorizes reimbursable goods and services</a:t>
            </a:r>
            <a:br>
              <a:rPr lang="en-US" dirty="0"/>
            </a:br>
            <a:r>
              <a:rPr lang="en-US" dirty="0">
                <a:latin typeface="Arial" panose="020B0604020202020204" pitchFamily="34" charset="0"/>
              </a:rPr>
              <a:t>on a case-by-case basis and each Area Agency on Aging (AAA) assists with access to the identified needs which may include: </a:t>
            </a:r>
          </a:p>
          <a:p>
            <a:pPr marL="1257300" lvl="2" indent="-342900">
              <a:buFont typeface="Arial" panose="020B0604020202020204" pitchFamily="34" charset="0"/>
              <a:buChar char="•"/>
            </a:pPr>
            <a:r>
              <a:rPr lang="en-US" dirty="0">
                <a:latin typeface="Arial" panose="020B0604020202020204" pitchFamily="34" charset="0"/>
              </a:rPr>
              <a:t>Case Management, Consumable Supplies, Emergency Assistance, Emergency Housing, Health Promotion, Legal services, Meals, Relocation Services and Transportation.</a:t>
            </a:r>
            <a:endParaRPr lang="en-US" b="1" dirty="0">
              <a:latin typeface="Trebuchet MS" panose="020B0603020202020204" pitchFamily="34" charset="0"/>
            </a:endParaRPr>
          </a:p>
          <a:p>
            <a:pPr lvl="1"/>
            <a:endParaRPr lang="en-US" b="1" dirty="0">
              <a:latin typeface="Trebuchet MS" panose="020B0603020202020204" pitchFamily="34" charset="0"/>
            </a:endParaRPr>
          </a:p>
        </p:txBody>
      </p:sp>
      <p:pic>
        <p:nvPicPr>
          <p:cNvPr id="3" name="Picture 1">
            <a:extLst>
              <a:ext uri="{FF2B5EF4-FFF2-40B4-BE49-F238E27FC236}">
                <a16:creationId xmlns:a16="http://schemas.microsoft.com/office/drawing/2014/main" id="{BCA55756-4F27-7010-57DF-62DB8A3AF406}"/>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69496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750" fill="hold"/>
                                        <p:tgtEl>
                                          <p:spTgt spid="54"/>
                                        </p:tgtEl>
                                        <p:attrNameLst>
                                          <p:attrName>ppt_x</p:attrName>
                                        </p:attrNameLst>
                                      </p:cBhvr>
                                      <p:tavLst>
                                        <p:tav tm="0">
                                          <p:val>
                                            <p:strVal val="0-#ppt_w/2"/>
                                          </p:val>
                                        </p:tav>
                                        <p:tav tm="100000">
                                          <p:val>
                                            <p:strVal val="#ppt_x"/>
                                          </p:val>
                                        </p:tav>
                                      </p:tavLst>
                                    </p:anim>
                                    <p:anim calcmode="lin" valueType="num">
                                      <p:cBhvr additive="base">
                                        <p:cTn id="8"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Local Impact</a:t>
            </a:r>
            <a:endParaRPr lang="en-US" altLang="en-US" b="1" kern="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61841F8-39A0-4CB3-86D8-671CE4C5DE7B}"/>
              </a:ext>
            </a:extLst>
          </p:cNvPr>
          <p:cNvSpPr/>
          <p:nvPr/>
        </p:nvSpPr>
        <p:spPr>
          <a:xfrm>
            <a:off x="474790" y="1816768"/>
            <a:ext cx="5164010" cy="5632311"/>
          </a:xfrm>
          <a:prstGeom prst="rect">
            <a:avLst/>
          </a:prstGeom>
        </p:spPr>
        <p:txBody>
          <a:bodyPr wrap="square">
            <a:spAutoFit/>
          </a:bodyPr>
          <a:lstStyle/>
          <a:p>
            <a:pPr lvl="1"/>
            <a:endParaRPr lang="en-US" dirty="0">
              <a:highlight>
                <a:srgbClr val="FFFF00"/>
              </a:highlight>
              <a:latin typeface="Trebuchet MS" panose="020B0603020202020204" pitchFamily="34" charset="0"/>
            </a:endParaRPr>
          </a:p>
          <a:p>
            <a:pPr marL="800100" lvl="1" indent="-342900">
              <a:buFont typeface="Arial" panose="020B0604020202020204" pitchFamily="34" charset="0"/>
              <a:buChar char="•"/>
            </a:pPr>
            <a:r>
              <a:rPr lang="en-US" b="1" dirty="0">
                <a:latin typeface="Trebuchet MS" panose="020B0603020202020204" pitchFamily="34" charset="0"/>
              </a:rPr>
              <a:t>Care Management</a:t>
            </a:r>
          </a:p>
          <a:p>
            <a:pPr marL="800100" lvl="1" indent="-342900">
              <a:buFont typeface="Arial" panose="020B0604020202020204" pitchFamily="34" charset="0"/>
              <a:buChar char="•"/>
            </a:pPr>
            <a:r>
              <a:rPr lang="en-US" b="1" dirty="0">
                <a:latin typeface="Trebuchet MS" panose="020B0603020202020204" pitchFamily="34" charset="0"/>
              </a:rPr>
              <a:t>Consumable Supplies</a:t>
            </a:r>
          </a:p>
          <a:p>
            <a:pPr marL="1257300" lvl="2" indent="-342900">
              <a:buFont typeface="Arial" panose="020B0604020202020204" pitchFamily="34" charset="0"/>
              <a:buChar char="•"/>
            </a:pPr>
            <a:r>
              <a:rPr lang="en-US" dirty="0">
                <a:latin typeface="Trebuchet MS" panose="020B0603020202020204" pitchFamily="34" charset="0"/>
              </a:rPr>
              <a:t>Groceries</a:t>
            </a:r>
          </a:p>
          <a:p>
            <a:pPr marL="1257300" lvl="2" indent="-342900">
              <a:buFont typeface="Arial" panose="020B0604020202020204" pitchFamily="34" charset="0"/>
              <a:buChar char="•"/>
            </a:pPr>
            <a:r>
              <a:rPr lang="en-US" dirty="0">
                <a:latin typeface="Trebuchet MS" panose="020B0603020202020204" pitchFamily="34" charset="0"/>
              </a:rPr>
              <a:t>Medical Equipment</a:t>
            </a:r>
          </a:p>
          <a:p>
            <a:pPr marL="1257300" lvl="2" indent="-342900">
              <a:buFont typeface="Arial" panose="020B0604020202020204" pitchFamily="34" charset="0"/>
              <a:buChar char="•"/>
            </a:pPr>
            <a:r>
              <a:rPr lang="en-US" dirty="0">
                <a:latin typeface="Trebuchet MS" panose="020B0603020202020204" pitchFamily="34" charset="0"/>
              </a:rPr>
              <a:t>Personal Hygiene Supplies</a:t>
            </a:r>
          </a:p>
          <a:p>
            <a:pPr marL="800100" lvl="1" indent="-342900">
              <a:buFont typeface="Arial" panose="020B0604020202020204" pitchFamily="34" charset="0"/>
              <a:buChar char="•"/>
            </a:pPr>
            <a:r>
              <a:rPr lang="en-US" b="1" dirty="0">
                <a:latin typeface="Trebuchet MS" panose="020B0603020202020204" pitchFamily="34" charset="0"/>
              </a:rPr>
              <a:t>Emergency Assistance</a:t>
            </a:r>
          </a:p>
          <a:p>
            <a:pPr marL="1257300" lvl="2" indent="-342900">
              <a:buFont typeface="Arial" panose="020B0604020202020204" pitchFamily="34" charset="0"/>
              <a:buChar char="•"/>
            </a:pPr>
            <a:r>
              <a:rPr lang="en-US" dirty="0">
                <a:latin typeface="Trebuchet MS" panose="020B0603020202020204" pitchFamily="34" charset="0"/>
              </a:rPr>
              <a:t>Deep clean of home</a:t>
            </a:r>
          </a:p>
          <a:p>
            <a:pPr marL="1257300" lvl="2" indent="-342900">
              <a:buFont typeface="Arial" panose="020B0604020202020204" pitchFamily="34" charset="0"/>
              <a:buChar char="•"/>
            </a:pPr>
            <a:r>
              <a:rPr lang="en-US" dirty="0">
                <a:latin typeface="Trebuchet MS" panose="020B0603020202020204" pitchFamily="34" charset="0"/>
              </a:rPr>
              <a:t>Home modification</a:t>
            </a:r>
          </a:p>
          <a:p>
            <a:pPr marL="1257300" lvl="2" indent="-342900">
              <a:buFont typeface="Arial" panose="020B0604020202020204" pitchFamily="34" charset="0"/>
              <a:buChar char="•"/>
            </a:pPr>
            <a:r>
              <a:rPr lang="en-US" dirty="0">
                <a:latin typeface="Trebuchet MS" panose="020B0603020202020204" pitchFamily="34" charset="0"/>
              </a:rPr>
              <a:t>Pest control </a:t>
            </a:r>
          </a:p>
          <a:p>
            <a:pPr marL="1257300" lvl="2" indent="-342900">
              <a:buFont typeface="Arial" panose="020B0604020202020204" pitchFamily="34" charset="0"/>
              <a:buChar char="•"/>
            </a:pPr>
            <a:r>
              <a:rPr lang="en-US" dirty="0">
                <a:latin typeface="Trebuchet MS" panose="020B0603020202020204" pitchFamily="34" charset="0"/>
              </a:rPr>
              <a:t>Removal of trash</a:t>
            </a:r>
          </a:p>
          <a:p>
            <a:pPr marL="1257300" lvl="2" indent="-342900">
              <a:buFont typeface="Arial" panose="020B0604020202020204" pitchFamily="34" charset="0"/>
              <a:buChar char="•"/>
            </a:pPr>
            <a:r>
              <a:rPr lang="en-US" dirty="0">
                <a:latin typeface="Trebuchet MS" panose="020B0603020202020204" pitchFamily="34" charset="0"/>
              </a:rPr>
              <a:t>Rental assistance</a:t>
            </a:r>
          </a:p>
          <a:p>
            <a:pPr marL="1257300" lvl="2" indent="-342900">
              <a:buFont typeface="Arial" panose="020B0604020202020204" pitchFamily="34" charset="0"/>
              <a:buChar char="•"/>
            </a:pPr>
            <a:r>
              <a:rPr lang="en-US" dirty="0">
                <a:latin typeface="Trebuchet MS" panose="020B0603020202020204" pitchFamily="34" charset="0"/>
              </a:rPr>
              <a:t>Utility assistance </a:t>
            </a:r>
          </a:p>
          <a:p>
            <a:pPr lvl="1"/>
            <a:endParaRPr lang="en-US" dirty="0">
              <a:latin typeface="Trebuchet MS" panose="020B0603020202020204" pitchFamily="34" charset="0"/>
            </a:endParaRPr>
          </a:p>
          <a:p>
            <a:pPr lvl="0"/>
            <a:endParaRPr lang="en-US" dirty="0">
              <a:latin typeface="Trebuchet MS" panose="020B0603020202020204" pitchFamily="34" charset="0"/>
            </a:endParaRPr>
          </a:p>
        </p:txBody>
      </p:sp>
      <p:pic>
        <p:nvPicPr>
          <p:cNvPr id="6" name="Picture 1">
            <a:extLst>
              <a:ext uri="{FF2B5EF4-FFF2-40B4-BE49-F238E27FC236}">
                <a16:creationId xmlns:a16="http://schemas.microsoft.com/office/drawing/2014/main" id="{D48C1B59-2C10-C0F2-4FFD-D8168F6AC09D}"/>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3E70BBAA-A1CA-E9ED-081F-D87D6FC46406}"/>
              </a:ext>
            </a:extLst>
          </p:cNvPr>
          <p:cNvSpPr txBox="1"/>
          <p:nvPr/>
        </p:nvSpPr>
        <p:spPr>
          <a:xfrm>
            <a:off x="304800" y="1754118"/>
            <a:ext cx="11811000" cy="461665"/>
          </a:xfrm>
          <a:prstGeom prst="rect">
            <a:avLst/>
          </a:prstGeom>
          <a:noFill/>
        </p:spPr>
        <p:txBody>
          <a:bodyPr wrap="square">
            <a:spAutoFit/>
          </a:bodyPr>
          <a:lstStyle/>
          <a:p>
            <a:pPr marL="342900" indent="-342900">
              <a:buFont typeface="Arial" panose="020B0604020202020204" pitchFamily="34" charset="0"/>
              <a:buChar char="•"/>
            </a:pPr>
            <a:r>
              <a:rPr lang="en-US" b="1" dirty="0">
                <a:latin typeface="Trebuchet MS" panose="020B0603020202020204" pitchFamily="34" charset="0"/>
              </a:rPr>
              <a:t>Mid-America Regional Council (MARC) Total Referrals: 94</a:t>
            </a:r>
          </a:p>
        </p:txBody>
      </p:sp>
      <p:sp>
        <p:nvSpPr>
          <p:cNvPr id="11" name="Rectangle 10">
            <a:extLst>
              <a:ext uri="{FF2B5EF4-FFF2-40B4-BE49-F238E27FC236}">
                <a16:creationId xmlns:a16="http://schemas.microsoft.com/office/drawing/2014/main" id="{0312E06A-0540-B048-A867-82EB63542575}"/>
              </a:ext>
            </a:extLst>
          </p:cNvPr>
          <p:cNvSpPr/>
          <p:nvPr/>
        </p:nvSpPr>
        <p:spPr>
          <a:xfrm>
            <a:off x="5808790" y="1828800"/>
            <a:ext cx="5164010" cy="3046988"/>
          </a:xfrm>
          <a:prstGeom prst="rect">
            <a:avLst/>
          </a:prstGeom>
        </p:spPr>
        <p:txBody>
          <a:bodyPr wrap="square">
            <a:spAutoFit/>
          </a:bodyPr>
          <a:lstStyle/>
          <a:p>
            <a:pPr lvl="1"/>
            <a:endParaRPr lang="en-US" dirty="0">
              <a:highlight>
                <a:srgbClr val="FFFF00"/>
              </a:highlight>
              <a:latin typeface="Trebuchet MS" panose="020B0603020202020204" pitchFamily="34" charset="0"/>
            </a:endParaRPr>
          </a:p>
          <a:p>
            <a:pPr marL="800100" lvl="1" indent="-342900">
              <a:buFont typeface="Arial" panose="020B0604020202020204" pitchFamily="34" charset="0"/>
              <a:buChar char="•"/>
            </a:pPr>
            <a:r>
              <a:rPr lang="en-US" b="1" dirty="0">
                <a:latin typeface="Trebuchet MS" panose="020B0603020202020204" pitchFamily="34" charset="0"/>
              </a:rPr>
              <a:t>Emergency Housing</a:t>
            </a:r>
          </a:p>
          <a:p>
            <a:pPr marL="800100" lvl="1" indent="-342900">
              <a:buFont typeface="Arial" panose="020B0604020202020204" pitchFamily="34" charset="0"/>
              <a:buChar char="•"/>
            </a:pPr>
            <a:r>
              <a:rPr lang="en-US" b="1" dirty="0">
                <a:latin typeface="Trebuchet MS" panose="020B0603020202020204" pitchFamily="34" charset="0"/>
              </a:rPr>
              <a:t>Home Modification</a:t>
            </a:r>
          </a:p>
          <a:p>
            <a:pPr marL="800100" lvl="1" indent="-342900">
              <a:buFont typeface="Arial" panose="020B0604020202020204" pitchFamily="34" charset="0"/>
              <a:buChar char="•"/>
            </a:pPr>
            <a:r>
              <a:rPr lang="en-US" b="1" dirty="0">
                <a:latin typeface="Trebuchet MS" panose="020B0603020202020204" pitchFamily="34" charset="0"/>
              </a:rPr>
              <a:t>Home Delivered Meals</a:t>
            </a:r>
          </a:p>
          <a:p>
            <a:pPr marL="800100" lvl="1" indent="-342900">
              <a:buFont typeface="Arial" panose="020B0604020202020204" pitchFamily="34" charset="0"/>
              <a:buChar char="•"/>
            </a:pPr>
            <a:r>
              <a:rPr lang="en-US" b="1" dirty="0">
                <a:latin typeface="Trebuchet MS" panose="020B0603020202020204" pitchFamily="34" charset="0"/>
              </a:rPr>
              <a:t>Relocation Services</a:t>
            </a:r>
          </a:p>
          <a:p>
            <a:pPr marL="800100" lvl="1" indent="-342900">
              <a:buFont typeface="Arial" panose="020B0604020202020204" pitchFamily="34" charset="0"/>
              <a:buChar char="•"/>
            </a:pPr>
            <a:r>
              <a:rPr lang="en-US" b="1" dirty="0">
                <a:latin typeface="Trebuchet MS" panose="020B0603020202020204" pitchFamily="34" charset="0"/>
              </a:rPr>
              <a:t>Transportation Services</a:t>
            </a:r>
          </a:p>
          <a:p>
            <a:pPr lvl="1"/>
            <a:endParaRPr lang="en-US" dirty="0">
              <a:latin typeface="Trebuchet MS" panose="020B0603020202020204" pitchFamily="34" charset="0"/>
            </a:endParaRPr>
          </a:p>
          <a:p>
            <a:pPr lvl="0"/>
            <a:endParaRPr lang="en-US" dirty="0">
              <a:latin typeface="Trebuchet MS" panose="020B0603020202020204" pitchFamily="34" charset="0"/>
            </a:endParaRPr>
          </a:p>
        </p:txBody>
      </p:sp>
    </p:spTree>
    <p:extLst>
      <p:ext uri="{BB962C8B-B14F-4D97-AF65-F5344CB8AC3E}">
        <p14:creationId xmlns:p14="http://schemas.microsoft.com/office/powerpoint/2010/main" val="13595215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750" fill="hold"/>
                                        <p:tgtEl>
                                          <p:spTgt spid="9"/>
                                        </p:tgtEl>
                                        <p:attrNameLst>
                                          <p:attrName>ppt_x</p:attrName>
                                        </p:attrNameLst>
                                      </p:cBhvr>
                                      <p:tavLst>
                                        <p:tav tm="0">
                                          <p:val>
                                            <p:strVal val="0-#ppt_w/2"/>
                                          </p:val>
                                        </p:tav>
                                        <p:tav tm="100000">
                                          <p:val>
                                            <p:strVal val="#ppt_x"/>
                                          </p:val>
                                        </p:tav>
                                      </p:tavLst>
                                    </p:anim>
                                    <p:anim calcmode="lin" valueType="num">
                                      <p:cBhvr additive="base">
                                        <p:cTn id="8" dur="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750" fill="hold"/>
                                        <p:tgtEl>
                                          <p:spTgt spid="11"/>
                                        </p:tgtEl>
                                        <p:attrNameLst>
                                          <p:attrName>ppt_x</p:attrName>
                                        </p:attrNameLst>
                                      </p:cBhvr>
                                      <p:tavLst>
                                        <p:tav tm="0">
                                          <p:val>
                                            <p:strVal val="0-#ppt_w/2"/>
                                          </p:val>
                                        </p:tav>
                                        <p:tav tm="100000">
                                          <p:val>
                                            <p:strVal val="#ppt_x"/>
                                          </p:val>
                                        </p:tav>
                                      </p:tavLst>
                                    </p:anim>
                                    <p:anim calcmode="lin" valueType="num">
                                      <p:cBhvr additive="base">
                                        <p:cTn id="14" dur="75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Success Stories</a:t>
            </a:r>
            <a:endParaRPr lang="en-US" altLang="en-US" b="1" kern="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7FC74778-F3A2-E445-95AD-28453F2BFBF9}"/>
              </a:ext>
            </a:extLst>
          </p:cNvPr>
          <p:cNvSpPr/>
          <p:nvPr/>
        </p:nvSpPr>
        <p:spPr>
          <a:xfrm>
            <a:off x="310815" y="1812758"/>
            <a:ext cx="11566359" cy="5262979"/>
          </a:xfrm>
          <a:prstGeom prst="rect">
            <a:avLst/>
          </a:prstGeom>
        </p:spPr>
        <p:txBody>
          <a:bodyPr wrap="square">
            <a:spAutoFit/>
          </a:bodyPr>
          <a:lstStyle/>
          <a:p>
            <a:pPr marL="0" marR="0">
              <a:spcBef>
                <a:spcPts val="0"/>
              </a:spcBef>
              <a:spcAft>
                <a:spcPts val="0"/>
              </a:spcAft>
            </a:pPr>
            <a:r>
              <a:rPr lang="en-US" b="1" i="1" dirty="0">
                <a:solidFill>
                  <a:srgbClr val="000000"/>
                </a:solidFill>
                <a:latin typeface="Calibri" panose="020F0502020204030204" pitchFamily="34" charset="0"/>
                <a:ea typeface="Calibri" panose="020F0502020204030204" pitchFamily="34" charset="0"/>
              </a:rPr>
              <a:t>Success 1</a:t>
            </a:r>
            <a:r>
              <a:rPr lang="en-US" i="1" dirty="0">
                <a:solidFill>
                  <a:srgbClr val="000000"/>
                </a:solidFill>
                <a:latin typeface="Calibri" panose="020F0502020204030204" pitchFamily="34" charset="0"/>
                <a:ea typeface="Calibri" panose="020F0502020204030204" pitchFamily="34" charset="0"/>
              </a:rPr>
              <a:t> – Participant in need of having an electricity bill paid urgently, as they are on oxygen and needed electricity to power their medical equipment. We were able to pay the electricity bill the same day and the participant was overwhelmingly grateful and happy. The participant left a voicemail for our care manager exclaiming that we made their Christmas!</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i="1"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b="1" i="1" dirty="0">
                <a:solidFill>
                  <a:srgbClr val="000000"/>
                </a:solidFill>
                <a:latin typeface="Calibri" panose="020F0502020204030204" pitchFamily="34" charset="0"/>
                <a:ea typeface="Calibri" panose="020F0502020204030204" pitchFamily="34" charset="0"/>
              </a:rPr>
              <a:t>Success 2</a:t>
            </a:r>
            <a:r>
              <a:rPr lang="en-US" i="1" dirty="0">
                <a:solidFill>
                  <a:srgbClr val="000000"/>
                </a:solidFill>
                <a:latin typeface="Calibri" panose="020F0502020204030204" pitchFamily="34" charset="0"/>
                <a:ea typeface="Calibri" panose="020F0502020204030204" pitchFamily="34" charset="0"/>
              </a:rPr>
              <a:t> – Participant had been previously assaulted in the bed that they owned. At the time of the referral, they were unable to sleep on the bed anymore, or even in the bedroom and had been sleeping on a loveseat in their living room.  We were able to purchase a queen-sized mattress, box spring, &amp; headboard, and the participant was finally able to move back into their bedroom. They told our care manager that while they is still dealing with the emotional ramifications of what happened, they were now able to sleep </a:t>
            </a:r>
          </a:p>
          <a:p>
            <a:pPr marL="0" marR="0">
              <a:spcBef>
                <a:spcPts val="0"/>
              </a:spcBef>
              <a:spcAft>
                <a:spcPts val="0"/>
              </a:spcAft>
            </a:pPr>
            <a:r>
              <a:rPr lang="en-US" i="1" dirty="0">
                <a:solidFill>
                  <a:srgbClr val="000000"/>
                </a:solidFill>
                <a:latin typeface="Calibri" panose="020F0502020204030204" pitchFamily="34" charset="0"/>
                <a:ea typeface="Calibri" panose="020F0502020204030204" pitchFamily="34" charset="0"/>
              </a:rPr>
              <a:t>comfortably in their new bed. </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i="1" dirty="0">
                <a:latin typeface="Calibri" panose="020F0502020204030204" pitchFamily="34" charset="0"/>
                <a:ea typeface="Calibri" panose="020F0502020204030204" pitchFamily="34" charset="0"/>
              </a:rPr>
              <a:t> </a:t>
            </a:r>
            <a:endParaRPr lang="en-US" dirty="0">
              <a:latin typeface="Trebuchet MS" panose="020B0603020202020204" pitchFamily="34" charset="0"/>
            </a:endParaRPr>
          </a:p>
        </p:txBody>
      </p:sp>
      <p:pic>
        <p:nvPicPr>
          <p:cNvPr id="3" name="Picture 1">
            <a:extLst>
              <a:ext uri="{FF2B5EF4-FFF2-40B4-BE49-F238E27FC236}">
                <a16:creationId xmlns:a16="http://schemas.microsoft.com/office/drawing/2014/main" id="{D4A4A869-24BA-A74E-D2D1-41C2D9F07134}"/>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87213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0-#ppt_w/2"/>
                                          </p:val>
                                        </p:tav>
                                        <p:tav tm="100000">
                                          <p:val>
                                            <p:strVal val="#ppt_x"/>
                                          </p:val>
                                        </p:tav>
                                      </p:tavLst>
                                    </p:anim>
                                    <p:anim calcmode="lin" valueType="num">
                                      <p:cBhvr additive="base">
                                        <p:cTn id="8" dur="75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Success Stories</a:t>
            </a:r>
            <a:endParaRPr lang="en-US" altLang="en-US" b="1" kern="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7FC74778-F3A2-E445-95AD-28453F2BFBF9}"/>
              </a:ext>
            </a:extLst>
          </p:cNvPr>
          <p:cNvSpPr/>
          <p:nvPr/>
        </p:nvSpPr>
        <p:spPr>
          <a:xfrm>
            <a:off x="473604" y="2193521"/>
            <a:ext cx="11244792" cy="4271810"/>
          </a:xfrm>
          <a:prstGeom prst="rect">
            <a:avLst/>
          </a:prstGeom>
        </p:spPr>
        <p:txBody>
          <a:bodyPr wrap="square">
            <a:spAutoFit/>
          </a:bodyPr>
          <a:lstStyle/>
          <a:p>
            <a:pPr lvl="0">
              <a:spcBef>
                <a:spcPts val="0"/>
              </a:spcBef>
              <a:spcAft>
                <a:spcPts val="0"/>
              </a:spcAft>
            </a:pPr>
            <a:r>
              <a:rPr lang="en-US" b="1" i="1" dirty="0">
                <a:solidFill>
                  <a:srgbClr val="000000"/>
                </a:solidFill>
                <a:latin typeface="Calibri" panose="020F0502020204030204" pitchFamily="34" charset="0"/>
                <a:ea typeface="Calibri" panose="020F0502020204030204" pitchFamily="34" charset="0"/>
              </a:rPr>
              <a:t>Success 3</a:t>
            </a:r>
            <a:r>
              <a:rPr lang="en-US" i="1" dirty="0">
                <a:solidFill>
                  <a:srgbClr val="000000"/>
                </a:solidFill>
                <a:latin typeface="Calibri" panose="020F0502020204030204" pitchFamily="34" charset="0"/>
                <a:ea typeface="Calibri" panose="020F0502020204030204" pitchFamily="34" charset="0"/>
              </a:rPr>
              <a:t> – Participant was referred to us for payment of half of their water bill so that their water could be turned back on.  After satisfying half of the bill, however, the participant wasn’t able to get their water turned back on because they were also behind on electricity and thus if the water was turned on, it would remain cold water only due to lack of electricity to plug into the hot water heater. In addition, this participant was also having a furnace issue, and while we weren’t able to repair the furnace directly, we were able to fix the flue in their chimney (which connects to the furnace) to get them started. We also satisfied their past due electric bill, and the participant was ecstatic! At the time, it had been 2 years since the participant had electricity. </a:t>
            </a:r>
            <a:endParaRPr lang="en-US" sz="2000" dirty="0">
              <a:solidFill>
                <a:srgbClr val="000000"/>
              </a:solidFill>
              <a:latin typeface="Calibri" panose="020F0502020204030204" pitchFamily="34" charset="0"/>
              <a:ea typeface="Calibri" panose="020F0502020204030204" pitchFamily="34" charset="0"/>
            </a:endParaRPr>
          </a:p>
          <a:p>
            <a:pPr lvl="0">
              <a:spcBef>
                <a:spcPts val="0"/>
              </a:spcBef>
              <a:spcAft>
                <a:spcPts val="0"/>
              </a:spcAft>
            </a:pPr>
            <a:r>
              <a:rPr lang="en-US" i="1" dirty="0">
                <a:solidFill>
                  <a:srgbClr val="000000"/>
                </a:solidFill>
                <a:latin typeface="Calibri" panose="020F0502020204030204" pitchFamily="34" charset="0"/>
                <a:ea typeface="Calibri" panose="020F0502020204030204" pitchFamily="34" charset="0"/>
              </a:rPr>
              <a:t> </a:t>
            </a:r>
            <a:endParaRPr lang="en-US" sz="2000" dirty="0">
              <a:solidFill>
                <a:srgbClr val="000000"/>
              </a:solidFill>
              <a:latin typeface="Calibri" panose="020F0502020204030204" pitchFamily="34" charset="0"/>
              <a:ea typeface="Calibri" panose="020F0502020204030204" pitchFamily="34" charset="0"/>
            </a:endParaRPr>
          </a:p>
          <a:p>
            <a:pPr marL="800100" lvl="1" indent="-342900">
              <a:lnSpc>
                <a:spcPct val="150000"/>
              </a:lnSpc>
              <a:buFont typeface="Arial" panose="020B0604020202020204" pitchFamily="34" charset="0"/>
              <a:buChar char="•"/>
            </a:pPr>
            <a:endParaRPr lang="en-US" dirty="0">
              <a:latin typeface="Trebuchet MS" panose="020B0603020202020204" pitchFamily="34" charset="0"/>
            </a:endParaRPr>
          </a:p>
        </p:txBody>
      </p:sp>
      <p:pic>
        <p:nvPicPr>
          <p:cNvPr id="2" name="Picture 1">
            <a:extLst>
              <a:ext uri="{FF2B5EF4-FFF2-40B4-BE49-F238E27FC236}">
                <a16:creationId xmlns:a16="http://schemas.microsoft.com/office/drawing/2014/main" id="{10D02D73-9A92-E191-BC1D-887450CDDD55}"/>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9457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0-#ppt_w/2"/>
                                          </p:val>
                                        </p:tav>
                                        <p:tav tm="100000">
                                          <p:val>
                                            <p:strVal val="#ppt_x"/>
                                          </p:val>
                                        </p:tav>
                                      </p:tavLst>
                                    </p:anim>
                                    <p:anim calcmode="lin" valueType="num">
                                      <p:cBhvr additive="base">
                                        <p:cTn id="8" dur="75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Success Stories</a:t>
            </a:r>
            <a:endParaRPr lang="en-US" altLang="en-US" b="1" kern="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7FC74778-F3A2-E445-95AD-28453F2BFBF9}"/>
              </a:ext>
            </a:extLst>
          </p:cNvPr>
          <p:cNvSpPr/>
          <p:nvPr/>
        </p:nvSpPr>
        <p:spPr>
          <a:xfrm>
            <a:off x="473604" y="2133600"/>
            <a:ext cx="11244792" cy="2794483"/>
          </a:xfrm>
          <a:prstGeom prst="rect">
            <a:avLst/>
          </a:prstGeom>
        </p:spPr>
        <p:txBody>
          <a:bodyPr wrap="square">
            <a:spAutoFit/>
          </a:bodyPr>
          <a:lstStyle/>
          <a:p>
            <a:pPr lvl="0">
              <a:spcBef>
                <a:spcPts val="0"/>
              </a:spcBef>
              <a:spcAft>
                <a:spcPts val="0"/>
              </a:spcAft>
            </a:pPr>
            <a:r>
              <a:rPr lang="en-US" b="1" i="1" dirty="0">
                <a:solidFill>
                  <a:srgbClr val="000000"/>
                </a:solidFill>
                <a:latin typeface="Calibri" panose="020F0502020204030204" pitchFamily="34" charset="0"/>
                <a:ea typeface="Calibri" panose="020F0502020204030204" pitchFamily="34" charset="0"/>
              </a:rPr>
              <a:t>Success 4</a:t>
            </a:r>
            <a:r>
              <a:rPr lang="en-US" i="1" dirty="0">
                <a:solidFill>
                  <a:srgbClr val="000000"/>
                </a:solidFill>
                <a:latin typeface="Calibri" panose="020F0502020204030204" pitchFamily="34" charset="0"/>
                <a:ea typeface="Calibri" panose="020F0502020204030204" pitchFamily="34" charset="0"/>
              </a:rPr>
              <a:t> – Participant was in need of having damage repaired to their home that they live in alone to make it secure again as it had been broken into. We were able to have their doors and locks replaced as well as windows lock sets, broken windows and locks for those windows replaced and window bar guards installed along with trash removal. The participant was also living without water and gas, and we were able to pay the past due balances on those accounts to get their utilities turned back on. </a:t>
            </a:r>
            <a:endParaRPr lang="en-US" sz="2000" dirty="0">
              <a:solidFill>
                <a:srgbClr val="000000"/>
              </a:solidFill>
              <a:latin typeface="Calibri" panose="020F0502020204030204" pitchFamily="34" charset="0"/>
              <a:ea typeface="Calibri" panose="020F0502020204030204" pitchFamily="34" charset="0"/>
            </a:endParaRPr>
          </a:p>
          <a:p>
            <a:pPr marL="800100" lvl="1" indent="-342900">
              <a:lnSpc>
                <a:spcPct val="150000"/>
              </a:lnSpc>
              <a:buFont typeface="Arial" panose="020B0604020202020204" pitchFamily="34" charset="0"/>
              <a:buChar char="•"/>
            </a:pPr>
            <a:endParaRPr lang="en-US" dirty="0">
              <a:latin typeface="Trebuchet MS" panose="020B0603020202020204" pitchFamily="34" charset="0"/>
            </a:endParaRPr>
          </a:p>
        </p:txBody>
      </p:sp>
      <p:pic>
        <p:nvPicPr>
          <p:cNvPr id="2" name="Picture 1">
            <a:extLst>
              <a:ext uri="{FF2B5EF4-FFF2-40B4-BE49-F238E27FC236}">
                <a16:creationId xmlns:a16="http://schemas.microsoft.com/office/drawing/2014/main" id="{CEA899E6-ABEA-1953-2D50-727DE2648C85}"/>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4332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0-#ppt_w/2"/>
                                          </p:val>
                                        </p:tav>
                                        <p:tav tm="100000">
                                          <p:val>
                                            <p:strVal val="#ppt_x"/>
                                          </p:val>
                                        </p:tav>
                                      </p:tavLst>
                                    </p:anim>
                                    <p:anim calcmode="lin" valueType="num">
                                      <p:cBhvr additive="base">
                                        <p:cTn id="8" dur="75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E5C344-7D6F-4760-BAEE-61EB4FB30E7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a:extLst>
              <a:ext uri="{FF2B5EF4-FFF2-40B4-BE49-F238E27FC236}">
                <a16:creationId xmlns:a16="http://schemas.microsoft.com/office/drawing/2014/main" id="{8A3D53C9-E5CD-4BC7-B18E-594731329A05}"/>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APS / AAA Partnership Successes</a:t>
            </a:r>
            <a:endParaRPr lang="en-US" altLang="en-US" b="1" kern="0" dirty="0">
              <a:latin typeface="Arial" panose="020B0604020202020204" pitchFamily="34" charset="0"/>
              <a:cs typeface="Arial" panose="020B0604020202020204" pitchFamily="34" charset="0"/>
            </a:endParaRPr>
          </a:p>
        </p:txBody>
      </p:sp>
      <p:sp>
        <p:nvSpPr>
          <p:cNvPr id="57" name="Rectangle 56">
            <a:extLst>
              <a:ext uri="{FF2B5EF4-FFF2-40B4-BE49-F238E27FC236}">
                <a16:creationId xmlns:a16="http://schemas.microsoft.com/office/drawing/2014/main" id="{5E8C03F3-93C1-4F22-8D3F-01C14AF7799E}"/>
              </a:ext>
            </a:extLst>
          </p:cNvPr>
          <p:cNvSpPr/>
          <p:nvPr/>
        </p:nvSpPr>
        <p:spPr>
          <a:xfrm>
            <a:off x="177800" y="1845860"/>
            <a:ext cx="11244792" cy="1569660"/>
          </a:xfrm>
          <a:prstGeom prst="rect">
            <a:avLst/>
          </a:prstGeom>
        </p:spPr>
        <p:txBody>
          <a:bodyPr wrap="square">
            <a:spAutoFit/>
          </a:bodyPr>
          <a:lstStyle/>
          <a:p>
            <a:pPr marL="800100" lvl="1" indent="-342900">
              <a:buFont typeface="Arial" panose="020B0604020202020204" pitchFamily="34" charset="0"/>
              <a:buChar char="•"/>
            </a:pPr>
            <a:r>
              <a:rPr lang="en-US" b="1" dirty="0">
                <a:latin typeface="Trebuchet MS" panose="020B0603020202020204" pitchFamily="34" charset="0"/>
              </a:rPr>
              <a:t>Close working relationship with APS staff </a:t>
            </a:r>
          </a:p>
          <a:p>
            <a:pPr marL="1257300" lvl="2" indent="-342900">
              <a:buFont typeface="Arial" panose="020B0604020202020204" pitchFamily="34" charset="0"/>
              <a:buChar char="•"/>
            </a:pPr>
            <a:r>
              <a:rPr lang="en-US" dirty="0">
                <a:latin typeface="Trebuchet MS" panose="020B0603020202020204" pitchFamily="34" charset="0"/>
              </a:rPr>
              <a:t>APS field staff work closely with AAA staff to ensure referral success and connection to resources. </a:t>
            </a:r>
          </a:p>
          <a:p>
            <a:pPr marL="1257300" lvl="2" indent="-342900">
              <a:buFont typeface="Arial" panose="020B0604020202020204" pitchFamily="34" charset="0"/>
              <a:buChar char="•"/>
            </a:pPr>
            <a:endParaRPr lang="en-US" dirty="0">
              <a:latin typeface="Trebuchet MS" panose="020B0603020202020204" pitchFamily="34" charset="0"/>
            </a:endParaRPr>
          </a:p>
        </p:txBody>
      </p:sp>
      <p:sp>
        <p:nvSpPr>
          <p:cNvPr id="9" name="Rectangle 8">
            <a:extLst>
              <a:ext uri="{FF2B5EF4-FFF2-40B4-BE49-F238E27FC236}">
                <a16:creationId xmlns:a16="http://schemas.microsoft.com/office/drawing/2014/main" id="{D3906DEA-B6C6-E448-B3A2-71F380F7ED07}"/>
              </a:ext>
            </a:extLst>
          </p:cNvPr>
          <p:cNvSpPr/>
          <p:nvPr/>
        </p:nvSpPr>
        <p:spPr>
          <a:xfrm>
            <a:off x="193842" y="3470555"/>
            <a:ext cx="11244792" cy="830997"/>
          </a:xfrm>
          <a:prstGeom prst="rect">
            <a:avLst/>
          </a:prstGeom>
        </p:spPr>
        <p:txBody>
          <a:bodyPr wrap="square">
            <a:spAutoFit/>
          </a:bodyPr>
          <a:lstStyle/>
          <a:p>
            <a:pPr marL="800100" lvl="1" indent="-342900">
              <a:buFont typeface="Arial" panose="020B0604020202020204" pitchFamily="34" charset="0"/>
              <a:buChar char="•"/>
            </a:pPr>
            <a:r>
              <a:rPr lang="en-US" b="1" dirty="0">
                <a:latin typeface="Trebuchet MS" panose="020B0603020202020204" pitchFamily="34" charset="0"/>
              </a:rPr>
              <a:t>Referral Platform - Cumulus</a:t>
            </a:r>
          </a:p>
          <a:p>
            <a:pPr marL="1257300" lvl="2" indent="-342900">
              <a:buFont typeface="Arial" panose="020B0604020202020204" pitchFamily="34" charset="0"/>
              <a:buChar char="•"/>
            </a:pPr>
            <a:r>
              <a:rPr lang="en-US" dirty="0">
                <a:latin typeface="Trebuchet MS" panose="020B0603020202020204" pitchFamily="34" charset="0"/>
              </a:rPr>
              <a:t>Accessible by both APS staff and AAA staff.</a:t>
            </a:r>
          </a:p>
        </p:txBody>
      </p:sp>
      <p:sp>
        <p:nvSpPr>
          <p:cNvPr id="8" name="Rectangle 7">
            <a:extLst>
              <a:ext uri="{FF2B5EF4-FFF2-40B4-BE49-F238E27FC236}">
                <a16:creationId xmlns:a16="http://schemas.microsoft.com/office/drawing/2014/main" id="{484E5FFC-EED1-4F8F-875A-1149B89DDAAD}"/>
              </a:ext>
            </a:extLst>
          </p:cNvPr>
          <p:cNvSpPr/>
          <p:nvPr/>
        </p:nvSpPr>
        <p:spPr>
          <a:xfrm>
            <a:off x="609600" y="4648200"/>
            <a:ext cx="11090019" cy="2308324"/>
          </a:xfrm>
          <a:prstGeom prst="rect">
            <a:avLst/>
          </a:prstGeom>
        </p:spPr>
        <p:txBody>
          <a:bodyPr wrap="square">
            <a:spAutoFit/>
          </a:bodyPr>
          <a:lstStyle/>
          <a:p>
            <a:pPr marL="342900" lvl="0" indent="-342900">
              <a:buFont typeface="Arial" panose="020B0604020202020204" pitchFamily="34" charset="0"/>
              <a:buChar char="•"/>
            </a:pPr>
            <a:r>
              <a:rPr lang="en-US" b="1" dirty="0">
                <a:latin typeface="Trebuchet MS" panose="020B0603020202020204" pitchFamily="34" charset="0"/>
              </a:rPr>
              <a:t>Connection to community-based services</a:t>
            </a:r>
          </a:p>
          <a:p>
            <a:pPr marL="800100" lvl="1" indent="-342900">
              <a:buFont typeface="Arial" panose="020B0604020202020204" pitchFamily="34" charset="0"/>
              <a:buChar char="•"/>
            </a:pPr>
            <a:r>
              <a:rPr lang="en-US" dirty="0">
                <a:latin typeface="Trebuchet MS" panose="020B0603020202020204" pitchFamily="34" charset="0"/>
              </a:rPr>
              <a:t>Participants who are referred through the program and are eligible for OAA funded services have been connected to Home Delivered Meals, </a:t>
            </a:r>
          </a:p>
          <a:p>
            <a:pPr lvl="1"/>
            <a:r>
              <a:rPr lang="en-US" dirty="0">
                <a:latin typeface="Trebuchet MS" panose="020B0603020202020204" pitchFamily="34" charset="0"/>
              </a:rPr>
              <a:t>    In-Home services and Transportation services. </a:t>
            </a:r>
          </a:p>
          <a:p>
            <a:pPr marL="800100" lvl="1" indent="-342900">
              <a:buFont typeface="Arial" panose="020B0604020202020204" pitchFamily="34" charset="0"/>
              <a:buChar char="•"/>
            </a:pPr>
            <a:endParaRPr lang="en-US" dirty="0">
              <a:latin typeface="Trebuchet MS" panose="020B0603020202020204" pitchFamily="34" charset="0"/>
            </a:endParaRPr>
          </a:p>
          <a:p>
            <a:pPr marL="800100" lvl="1" indent="-342900">
              <a:buFont typeface="Arial" panose="020B0604020202020204" pitchFamily="34" charset="0"/>
              <a:buChar char="•"/>
            </a:pPr>
            <a:endParaRPr lang="en-US" b="1" dirty="0">
              <a:latin typeface="Trebuchet MS" panose="020B0603020202020204" pitchFamily="34" charset="0"/>
            </a:endParaRPr>
          </a:p>
        </p:txBody>
      </p:sp>
      <p:pic>
        <p:nvPicPr>
          <p:cNvPr id="3" name="Picture 1">
            <a:extLst>
              <a:ext uri="{FF2B5EF4-FFF2-40B4-BE49-F238E27FC236}">
                <a16:creationId xmlns:a16="http://schemas.microsoft.com/office/drawing/2014/main" id="{B3C19EE6-64DF-401E-A5FF-64CA44C47774}"/>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338887" y="5955506"/>
            <a:ext cx="15382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9665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750" fill="hold"/>
                                        <p:tgtEl>
                                          <p:spTgt spid="57"/>
                                        </p:tgtEl>
                                        <p:attrNameLst>
                                          <p:attrName>ppt_x</p:attrName>
                                        </p:attrNameLst>
                                      </p:cBhvr>
                                      <p:tavLst>
                                        <p:tav tm="0">
                                          <p:val>
                                            <p:strVal val="0-#ppt_w/2"/>
                                          </p:val>
                                        </p:tav>
                                        <p:tav tm="100000">
                                          <p:val>
                                            <p:strVal val="#ppt_x"/>
                                          </p:val>
                                        </p:tav>
                                      </p:tavLst>
                                    </p:anim>
                                    <p:anim calcmode="lin" valueType="num">
                                      <p:cBhvr additive="base">
                                        <p:cTn id="8" dur="75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750" fill="hold"/>
                                        <p:tgtEl>
                                          <p:spTgt spid="9"/>
                                        </p:tgtEl>
                                        <p:attrNameLst>
                                          <p:attrName>ppt_x</p:attrName>
                                        </p:attrNameLst>
                                      </p:cBhvr>
                                      <p:tavLst>
                                        <p:tav tm="0">
                                          <p:val>
                                            <p:strVal val="0-#ppt_w/2"/>
                                          </p:val>
                                        </p:tav>
                                        <p:tav tm="100000">
                                          <p:val>
                                            <p:strVal val="#ppt_x"/>
                                          </p:val>
                                        </p:tav>
                                      </p:tavLst>
                                    </p:anim>
                                    <p:anim calcmode="lin" valueType="num">
                                      <p:cBhvr additive="base">
                                        <p:cTn id="14" dur="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0-#ppt_w/2"/>
                                          </p:val>
                                        </p:tav>
                                        <p:tav tm="100000">
                                          <p:val>
                                            <p:strVal val="#ppt_x"/>
                                          </p:val>
                                        </p:tav>
                                      </p:tavLst>
                                    </p:anim>
                                    <p:anim calcmode="lin" valueType="num">
                                      <p:cBhvr additive="base">
                                        <p:cTn id="20" dur="75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9"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9E4DF"/>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D59D24D-BB9D-43C2-9F58-1F672623D940}"/>
              </a:ext>
            </a:extLst>
          </p:cNvPr>
          <p:cNvSpPr/>
          <p:nvPr/>
        </p:nvSpPr>
        <p:spPr>
          <a:xfrm>
            <a:off x="-76200" y="533400"/>
            <a:ext cx="12344400" cy="1066800"/>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Rectangle 2">
            <a:extLst>
              <a:ext uri="{FF2B5EF4-FFF2-40B4-BE49-F238E27FC236}">
                <a16:creationId xmlns:a16="http://schemas.microsoft.com/office/drawing/2014/main" id="{4F6EB7AC-A61B-4779-870D-456368641FEC}"/>
              </a:ext>
            </a:extLst>
          </p:cNvPr>
          <p:cNvSpPr txBox="1">
            <a:spLocks noChangeArrowheads="1"/>
          </p:cNvSpPr>
          <p:nvPr/>
        </p:nvSpPr>
        <p:spPr bwMode="auto">
          <a:xfrm>
            <a:off x="609600" y="762000"/>
            <a:ext cx="1005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eaLnBrk="1" hangingPunct="1">
              <a:defRPr/>
            </a:pPr>
            <a:r>
              <a:rPr lang="en-US" altLang="en-US" b="1" kern="0" dirty="0">
                <a:latin typeface="Trebuchet MS" panose="020B0603020202020204" pitchFamily="34" charset="0"/>
                <a:cs typeface="Arial" panose="020B0604020202020204" pitchFamily="34" charset="0"/>
              </a:rPr>
              <a:t>Questions</a:t>
            </a:r>
            <a:endParaRPr lang="en-US" altLang="en-US" b="1" kern="0" dirty="0">
              <a:latin typeface="Arial" panose="020B0604020202020204" pitchFamily="34" charset="0"/>
              <a:cs typeface="Arial" panose="020B0604020202020204" pitchFamily="34" charset="0"/>
            </a:endParaRPr>
          </a:p>
        </p:txBody>
      </p:sp>
      <p:grpSp>
        <p:nvGrpSpPr>
          <p:cNvPr id="54" name="Group 53">
            <a:extLst>
              <a:ext uri="{FF2B5EF4-FFF2-40B4-BE49-F238E27FC236}">
                <a16:creationId xmlns:a16="http://schemas.microsoft.com/office/drawing/2014/main" id="{9521E6D8-A9CE-43B9-93B9-75E8F6CE19CF}"/>
              </a:ext>
            </a:extLst>
          </p:cNvPr>
          <p:cNvGrpSpPr/>
          <p:nvPr/>
        </p:nvGrpSpPr>
        <p:grpSpPr>
          <a:xfrm>
            <a:off x="-1084931" y="5972072"/>
            <a:ext cx="13447461" cy="705055"/>
            <a:chOff x="-112461" y="5988885"/>
            <a:chExt cx="12344400" cy="705055"/>
          </a:xfrm>
        </p:grpSpPr>
        <p:sp>
          <p:nvSpPr>
            <p:cNvPr id="52" name="Rectangle 51">
              <a:extLst>
                <a:ext uri="{FF2B5EF4-FFF2-40B4-BE49-F238E27FC236}">
                  <a16:creationId xmlns:a16="http://schemas.microsoft.com/office/drawing/2014/main" id="{28AA9212-DCBC-4ACD-9479-EDADB8895571}"/>
                </a:ext>
              </a:extLst>
            </p:cNvPr>
            <p:cNvSpPr/>
            <p:nvPr/>
          </p:nvSpPr>
          <p:spPr>
            <a:xfrm>
              <a:off x="-112461" y="5988885"/>
              <a:ext cx="12344400" cy="705055"/>
            </a:xfrm>
            <a:prstGeom prst="rect">
              <a:avLst/>
            </a:prstGeom>
            <a:solidFill>
              <a:srgbClr val="50A7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3" name="Rectangle 2">
              <a:extLst>
                <a:ext uri="{FF2B5EF4-FFF2-40B4-BE49-F238E27FC236}">
                  <a16:creationId xmlns:a16="http://schemas.microsoft.com/office/drawing/2014/main" id="{046CC121-55D1-4A83-8689-C40A2D29AAA5}"/>
                </a:ext>
              </a:extLst>
            </p:cNvPr>
            <p:cNvSpPr txBox="1">
              <a:spLocks noChangeArrowheads="1"/>
            </p:cNvSpPr>
            <p:nvPr/>
          </p:nvSpPr>
          <p:spPr bwMode="auto">
            <a:xfrm>
              <a:off x="-112461" y="5991275"/>
              <a:ext cx="11999661"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r" eaLnBrk="1" hangingPunct="1">
                <a:defRPr/>
              </a:pPr>
              <a:r>
                <a:rPr lang="en-US" altLang="en-US" sz="3200" b="1" kern="0" dirty="0">
                  <a:latin typeface="Trebuchet MS" panose="020B0603020202020204" pitchFamily="34" charset="0"/>
                  <a:cs typeface="Arial" panose="020B0604020202020204" pitchFamily="34" charset="0"/>
                </a:rPr>
                <a:t>For information, contact Victoria Jackson, vjackson@marc.org</a:t>
              </a:r>
              <a:endParaRPr lang="en-US" altLang="en-US" sz="3200" b="1" kern="0" dirty="0">
                <a:latin typeface="Arial" panose="020B0604020202020204" pitchFamily="34" charset="0"/>
                <a:cs typeface="Arial" panose="020B0604020202020204" pitchFamily="34" charset="0"/>
              </a:endParaRPr>
            </a:p>
          </p:txBody>
        </p:sp>
      </p:grpSp>
      <p:pic>
        <p:nvPicPr>
          <p:cNvPr id="29" name="Picture 28">
            <a:extLst>
              <a:ext uri="{FF2B5EF4-FFF2-40B4-BE49-F238E27FC236}">
                <a16:creationId xmlns:a16="http://schemas.microsoft.com/office/drawing/2014/main" id="{6E6E673B-56B6-8B46-A803-FBAA4291F61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733800" y="1571607"/>
            <a:ext cx="4191000" cy="4191000"/>
          </a:xfrm>
          <a:prstGeom prst="rect">
            <a:avLst/>
          </a:prstGeom>
        </p:spPr>
      </p:pic>
    </p:spTree>
    <p:extLst>
      <p:ext uri="{BB962C8B-B14F-4D97-AF65-F5344CB8AC3E}">
        <p14:creationId xmlns:p14="http://schemas.microsoft.com/office/powerpoint/2010/main" val="14846782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25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1000" fill="hold"/>
                                        <p:tgtEl>
                                          <p:spTgt spid="29"/>
                                        </p:tgtEl>
                                        <p:attrNameLst>
                                          <p:attrName>ppt_x</p:attrName>
                                        </p:attrNameLst>
                                      </p:cBhvr>
                                      <p:tavLst>
                                        <p:tav tm="0">
                                          <p:val>
                                            <p:strVal val="1+#ppt_w/2"/>
                                          </p:val>
                                        </p:tav>
                                        <p:tav tm="100000">
                                          <p:val>
                                            <p:strVal val="#ppt_x"/>
                                          </p:val>
                                        </p:tav>
                                      </p:tavLst>
                                    </p:anim>
                                    <p:anim calcmode="lin" valueType="num">
                                      <p:cBhvr additive="base">
                                        <p:cTn id="12" dur="10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d012284-c63e-47c6-bcfb-dde56a4c05f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E996977D37574AAD312CD08EFBD38C" ma:contentTypeVersion="14" ma:contentTypeDescription="Create a new document." ma:contentTypeScope="" ma:versionID="faab633ae33c45fba6e360a6fb99e612">
  <xsd:schema xmlns:xsd="http://www.w3.org/2001/XMLSchema" xmlns:xs="http://www.w3.org/2001/XMLSchema" xmlns:p="http://schemas.microsoft.com/office/2006/metadata/properties" xmlns:ns3="0d012284-c63e-47c6-bcfb-dde56a4c05f7" xmlns:ns4="1b4057ea-c31d-4d84-a277-d17a669c8cee" targetNamespace="http://schemas.microsoft.com/office/2006/metadata/properties" ma:root="true" ma:fieldsID="b5d5fdeb70a71bc40ba278a36cc9e4db" ns3:_="" ns4:_="">
    <xsd:import namespace="0d012284-c63e-47c6-bcfb-dde56a4c05f7"/>
    <xsd:import namespace="1b4057ea-c31d-4d84-a277-d17a669c8ce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012284-c63e-47c6-bcfb-dde56a4c05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4057ea-c31d-4d84-a277-d17a669c8ce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2701C6-CD78-40EC-9E97-39CEE17AA3FD}">
  <ds:schemaRefs>
    <ds:schemaRef ds:uri="http://purl.org/dc/dcmitype/"/>
    <ds:schemaRef ds:uri="1b4057ea-c31d-4d84-a277-d17a669c8cee"/>
    <ds:schemaRef ds:uri="0d012284-c63e-47c6-bcfb-dde56a4c05f7"/>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6532AC7-3643-4656-8E4C-BD95CF483F13}">
  <ds:schemaRefs>
    <ds:schemaRef ds:uri="http://schemas.microsoft.com/sharepoint/v3/contenttype/forms"/>
  </ds:schemaRefs>
</ds:datastoreItem>
</file>

<file path=customXml/itemProps3.xml><?xml version="1.0" encoding="utf-8"?>
<ds:datastoreItem xmlns:ds="http://schemas.openxmlformats.org/officeDocument/2006/customXml" ds:itemID="{C1B13DEC-639D-4C09-877A-9D82BF62C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012284-c63e-47c6-bcfb-dde56a4c05f7"/>
    <ds:schemaRef ds:uri="1b4057ea-c31d-4d84-a277-d17a669c8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18552</TotalTime>
  <Words>714</Words>
  <Application>Microsoft Office PowerPoint</Application>
  <PresentationFormat>Widescreen</PresentationFormat>
  <Paragraphs>61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Trebuchet MS</vt:lpstr>
      <vt:lpstr>Default Design</vt:lpstr>
      <vt:lpstr>Direct Adult Protective Services Program: Making a Local and  Statewide Impact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Project</dc:title>
  <dc:creator>Eric Coleman</dc:creator>
  <cp:lastModifiedBy>Victoria Jackson</cp:lastModifiedBy>
  <cp:revision>210</cp:revision>
  <cp:lastPrinted>2019-03-21T19:14:52Z</cp:lastPrinted>
  <dcterms:created xsi:type="dcterms:W3CDTF">2007-08-08T21:31:36Z</dcterms:created>
  <dcterms:modified xsi:type="dcterms:W3CDTF">2023-06-06T02:36:57Z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0x01010053E996977D37574AAD312CD08EFBD38C</vt:lpwstr>
  </property>
</Properties>
</file>